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82" r:id="rId5"/>
    <p:sldId id="292" r:id="rId6"/>
    <p:sldId id="283" r:id="rId7"/>
    <p:sldId id="301" r:id="rId8"/>
    <p:sldId id="298" r:id="rId9"/>
    <p:sldId id="315" r:id="rId10"/>
    <p:sldId id="293" r:id="rId11"/>
    <p:sldId id="291" r:id="rId12"/>
    <p:sldId id="297" r:id="rId13"/>
    <p:sldId id="299" r:id="rId14"/>
    <p:sldId id="300" r:id="rId15"/>
    <p:sldId id="284" r:id="rId16"/>
    <p:sldId id="309" r:id="rId17"/>
    <p:sldId id="294" r:id="rId18"/>
    <p:sldId id="312" r:id="rId19"/>
    <p:sldId id="303" r:id="rId20"/>
    <p:sldId id="314" r:id="rId21"/>
    <p:sldId id="313" r:id="rId22"/>
    <p:sldId id="304" r:id="rId23"/>
    <p:sldId id="305" r:id="rId24"/>
    <p:sldId id="310" r:id="rId25"/>
    <p:sldId id="311" r:id="rId26"/>
    <p:sldId id="295" r:id="rId27"/>
    <p:sldId id="306" r:id="rId28"/>
    <p:sldId id="307" r:id="rId29"/>
    <p:sldId id="285" r:id="rId30"/>
    <p:sldId id="29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EF9DE1-868E-45BB-A6A4-BF1642BED7CF}" v="18" dt="2020-05-26T02:26:04.597"/>
  </p1510:revLst>
</p1510:revInfo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31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5/25/2020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9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" y="432153"/>
            <a:ext cx="10655455" cy="5993693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Sprite Predictor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624645"/>
            <a:ext cx="4000500" cy="690752"/>
          </a:xfrm>
        </p:spPr>
        <p:txBody>
          <a:bodyPr/>
          <a:lstStyle/>
          <a:p>
            <a:r>
              <a:rPr lang="en-US" dirty="0"/>
              <a:t>Saturdays AI 2020 – Jesus Saucedo</a:t>
            </a:r>
          </a:p>
          <a:p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Inputs/Feature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999611"/>
            <a:ext cx="5472000" cy="360000"/>
          </a:xfrm>
        </p:spPr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usaron</a:t>
            </a:r>
            <a:r>
              <a:rPr lang="en-US" dirty="0"/>
              <a:t> mil 120 </a:t>
            </a:r>
            <a:r>
              <a:rPr lang="en-US" dirty="0" err="1"/>
              <a:t>imágenes</a:t>
            </a:r>
            <a:r>
              <a:rPr lang="en-US" dirty="0"/>
              <a:t> de Ryu </a:t>
            </a:r>
            <a:r>
              <a:rPr lang="en-US" dirty="0" err="1"/>
              <a:t>obtenidas</a:t>
            </a:r>
            <a:r>
              <a:rPr lang="en-US" dirty="0"/>
              <a:t> de </a:t>
            </a:r>
            <a:r>
              <a:rPr lang="en-US" dirty="0" err="1"/>
              <a:t>emulador</a:t>
            </a:r>
            <a:endParaRPr lang="en-US" dirty="0"/>
          </a:p>
          <a:p>
            <a:r>
              <a:rPr lang="en-US" dirty="0" err="1"/>
              <a:t>Cada</a:t>
            </a:r>
            <a:r>
              <a:rPr lang="en-US" dirty="0"/>
              <a:t> imagen se </a:t>
            </a:r>
            <a:r>
              <a:rPr lang="en-US" dirty="0" err="1"/>
              <a:t>transformó</a:t>
            </a:r>
            <a:r>
              <a:rPr lang="en-US" dirty="0"/>
              <a:t> a una grid de 342 </a:t>
            </a:r>
            <a:r>
              <a:rPr lang="en-US" dirty="0" err="1"/>
              <a:t>cuadros</a:t>
            </a:r>
            <a:r>
              <a:rPr lang="en-US" dirty="0"/>
              <a:t> o tiles que </a:t>
            </a:r>
            <a:r>
              <a:rPr lang="en-US" dirty="0" err="1"/>
              <a:t>describen</a:t>
            </a:r>
            <a:r>
              <a:rPr lang="en-US" dirty="0"/>
              <a:t> a la imagen </a:t>
            </a:r>
            <a:r>
              <a:rPr lang="en-US" dirty="0" err="1"/>
              <a:t>en</a:t>
            </a:r>
            <a:r>
              <a:rPr lang="en-US" dirty="0"/>
              <a:t> una dimension </a:t>
            </a:r>
            <a:r>
              <a:rPr lang="en-US" dirty="0" err="1"/>
              <a:t>menor</a:t>
            </a:r>
            <a:endParaRPr lang="en-US" dirty="0"/>
          </a:p>
          <a:p>
            <a:r>
              <a:rPr lang="en-US" dirty="0" err="1"/>
              <a:t>Cada</a:t>
            </a:r>
            <a:r>
              <a:rPr lang="en-US" dirty="0"/>
              <a:t> feature es un color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uno de </a:t>
            </a:r>
            <a:r>
              <a:rPr lang="en-US" dirty="0" err="1"/>
              <a:t>esos</a:t>
            </a:r>
            <a:r>
              <a:rPr lang="en-US" dirty="0"/>
              <a:t> </a:t>
            </a:r>
            <a:r>
              <a:rPr lang="en-US" dirty="0" err="1"/>
              <a:t>cuadros</a:t>
            </a:r>
            <a:r>
              <a:rPr lang="en-US" dirty="0"/>
              <a:t>. El color se </a:t>
            </a:r>
            <a:r>
              <a:rPr lang="en-US" dirty="0" err="1"/>
              <a:t>obtuvo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la </a:t>
            </a:r>
            <a:r>
              <a:rPr lang="en-US" dirty="0" err="1"/>
              <a:t>moda</a:t>
            </a:r>
            <a:r>
              <a:rPr lang="en-US" dirty="0"/>
              <a:t> del color que mas se </a:t>
            </a:r>
            <a:r>
              <a:rPr lang="en-US" dirty="0" err="1"/>
              <a:t>repetía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esa</a:t>
            </a:r>
            <a:r>
              <a:rPr lang="en-US" dirty="0"/>
              <a:t> </a:t>
            </a:r>
            <a:r>
              <a:rPr lang="en-US" dirty="0" err="1"/>
              <a:t>porción</a:t>
            </a:r>
            <a:r>
              <a:rPr lang="en-US" dirty="0"/>
              <a:t> de la imagen. </a:t>
            </a:r>
            <a:r>
              <a:rPr lang="en-US" dirty="0" err="1"/>
              <a:t>Existen</a:t>
            </a:r>
            <a:r>
              <a:rPr lang="en-US" dirty="0"/>
              <a:t> 16,777,216 </a:t>
            </a:r>
            <a:r>
              <a:rPr lang="en-US" dirty="0" err="1"/>
              <a:t>posibles</a:t>
            </a:r>
            <a:r>
              <a:rPr lang="en-US" dirty="0"/>
              <a:t> </a:t>
            </a:r>
            <a:r>
              <a:rPr lang="en-US" dirty="0" err="1"/>
              <a:t>colores</a:t>
            </a:r>
            <a:r>
              <a:rPr lang="en-US" dirty="0"/>
              <a:t> por ser imagen de 24 bit</a:t>
            </a:r>
          </a:p>
          <a:p>
            <a:r>
              <a:rPr lang="en-US" dirty="0"/>
              <a:t>Se </a:t>
            </a:r>
            <a:r>
              <a:rPr lang="en-US" dirty="0" err="1"/>
              <a:t>generó</a:t>
            </a:r>
            <a:r>
              <a:rPr lang="en-US" dirty="0"/>
              <a:t> un </a:t>
            </a:r>
            <a:r>
              <a:rPr lang="en-US" dirty="0" err="1"/>
              <a:t>archivo</a:t>
            </a:r>
            <a:r>
              <a:rPr lang="en-US" dirty="0"/>
              <a:t> de </a:t>
            </a:r>
            <a:r>
              <a:rPr lang="en-US" dirty="0" err="1"/>
              <a:t>entrenamiento</a:t>
            </a:r>
            <a:r>
              <a:rPr lang="en-US" dirty="0"/>
              <a:t> (training set) de 900 inputs, </a:t>
            </a:r>
            <a:r>
              <a:rPr lang="en-US" dirty="0" err="1"/>
              <a:t>cada</a:t>
            </a:r>
            <a:r>
              <a:rPr lang="en-US" dirty="0"/>
              <a:t> uno con 342 features para un total de 307,800 inputs </a:t>
            </a:r>
            <a:r>
              <a:rPr lang="en-US" dirty="0" err="1"/>
              <a:t>iniciales</a:t>
            </a:r>
            <a:r>
              <a:rPr lang="en-US" dirty="0"/>
              <a:t> y un test set de 220 inputs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812170" y="2645515"/>
            <a:ext cx="2405260" cy="1586804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/>
          <a:srcRect/>
          <a:stretch/>
        </p:blipFill>
        <p:spPr>
          <a:xfrm>
            <a:off x="8812419" y="3821956"/>
            <a:ext cx="2405260" cy="1586804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/>
          <a:srcRect/>
          <a:stretch/>
        </p:blipFill>
        <p:spPr>
          <a:xfrm>
            <a:off x="8996978" y="853530"/>
            <a:ext cx="2405260" cy="158680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8CF67BE-6319-4FA7-AB00-1326045DDA24}"/>
              </a:ext>
            </a:extLst>
          </p:cNvPr>
          <p:cNvSpPr/>
          <p:nvPr/>
        </p:nvSpPr>
        <p:spPr>
          <a:xfrm rot="14206659">
            <a:off x="8404968" y="2030967"/>
            <a:ext cx="1184017" cy="51765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E6F6E036-AE6C-41FF-AA8D-034B3F568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13457"/>
              </p:ext>
            </p:extLst>
          </p:nvPr>
        </p:nvGraphicFramePr>
        <p:xfrm>
          <a:off x="245145" y="3949570"/>
          <a:ext cx="6877110" cy="2560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46185">
                  <a:extLst>
                    <a:ext uri="{9D8B030D-6E8A-4147-A177-3AD203B41FA5}">
                      <a16:colId xmlns:a16="http://schemas.microsoft.com/office/drawing/2014/main" val="1299153265"/>
                    </a:ext>
                  </a:extLst>
                </a:gridCol>
                <a:gridCol w="1146185">
                  <a:extLst>
                    <a:ext uri="{9D8B030D-6E8A-4147-A177-3AD203B41FA5}">
                      <a16:colId xmlns:a16="http://schemas.microsoft.com/office/drawing/2014/main" val="2796916491"/>
                    </a:ext>
                  </a:extLst>
                </a:gridCol>
                <a:gridCol w="1146185">
                  <a:extLst>
                    <a:ext uri="{9D8B030D-6E8A-4147-A177-3AD203B41FA5}">
                      <a16:colId xmlns:a16="http://schemas.microsoft.com/office/drawing/2014/main" val="1783810688"/>
                    </a:ext>
                  </a:extLst>
                </a:gridCol>
                <a:gridCol w="1146185">
                  <a:extLst>
                    <a:ext uri="{9D8B030D-6E8A-4147-A177-3AD203B41FA5}">
                      <a16:colId xmlns:a16="http://schemas.microsoft.com/office/drawing/2014/main" val="3993540452"/>
                    </a:ext>
                  </a:extLst>
                </a:gridCol>
                <a:gridCol w="1146185">
                  <a:extLst>
                    <a:ext uri="{9D8B030D-6E8A-4147-A177-3AD203B41FA5}">
                      <a16:colId xmlns:a16="http://schemas.microsoft.com/office/drawing/2014/main" val="2872269369"/>
                    </a:ext>
                  </a:extLst>
                </a:gridCol>
                <a:gridCol w="1146185">
                  <a:extLst>
                    <a:ext uri="{9D8B030D-6E8A-4147-A177-3AD203B41FA5}">
                      <a16:colId xmlns:a16="http://schemas.microsoft.com/office/drawing/2014/main" val="1340355952"/>
                    </a:ext>
                  </a:extLst>
                </a:gridCol>
              </a:tblGrid>
              <a:tr h="296016">
                <a:tc>
                  <a:txBody>
                    <a:bodyPr/>
                    <a:lstStyle/>
                    <a:p>
                      <a:r>
                        <a:rPr lang="en-US" dirty="0"/>
                        <a:t>Tile0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Tile200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Tile300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Tile342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751961"/>
                  </a:ext>
                </a:extLst>
              </a:tr>
              <a:tr h="296016">
                <a:tc>
                  <a:txBody>
                    <a:bodyPr/>
                    <a:lstStyle/>
                    <a:p>
                      <a:r>
                        <a:rPr lang="en-US" dirty="0"/>
                        <a:t>655616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14243584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2147805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393216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7642839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201864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04199"/>
                  </a:ext>
                </a:extLst>
              </a:tr>
              <a:tr h="296016">
                <a:tc>
                  <a:txBody>
                    <a:bodyPr/>
                    <a:lstStyle/>
                    <a:p>
                      <a:r>
                        <a:rPr lang="en-US" dirty="0"/>
                        <a:t>5460015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10392190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10372916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9146250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2147550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460441"/>
                  </a:ext>
                </a:extLst>
              </a:tr>
              <a:tr h="296016">
                <a:tc>
                  <a:txBody>
                    <a:bodyPr/>
                    <a:lstStyle/>
                    <a:p>
                      <a:r>
                        <a:rPr lang="en-US" dirty="0"/>
                        <a:t>1848362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786432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997137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2174492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6192805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4685730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169944"/>
                  </a:ext>
                </a:extLst>
              </a:tr>
              <a:tr h="296016">
                <a:tc>
                  <a:txBody>
                    <a:bodyPr/>
                    <a:lstStyle/>
                    <a:p>
                      <a:r>
                        <a:rPr lang="en-US" dirty="0"/>
                        <a:t>3101511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11581825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6848710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9545147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4685730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916918"/>
                  </a:ext>
                </a:extLst>
              </a:tr>
              <a:tr h="296016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686462"/>
                  </a:ext>
                </a:extLst>
              </a:tr>
              <a:tr h="2960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449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7617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y labeling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999611"/>
            <a:ext cx="9467208" cy="360000"/>
          </a:xfrm>
        </p:spPr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etiqueto</a:t>
            </a:r>
            <a:r>
              <a:rPr lang="en-US" dirty="0"/>
              <a:t> (label) </a:t>
            </a:r>
            <a:r>
              <a:rPr lang="en-US" dirty="0" err="1"/>
              <a:t>manualmente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una de las 1200 </a:t>
            </a:r>
            <a:r>
              <a:rPr lang="en-US" dirty="0" err="1"/>
              <a:t>imágenes</a:t>
            </a:r>
            <a:r>
              <a:rPr lang="en-US" dirty="0"/>
              <a:t> con el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movimiento</a:t>
            </a:r>
            <a:r>
              <a:rPr lang="en-US" dirty="0"/>
              <a:t> y el </a:t>
            </a:r>
            <a:r>
              <a:rPr lang="en-US" dirty="0" err="1"/>
              <a:t>centro</a:t>
            </a:r>
            <a:r>
              <a:rPr lang="en-US" dirty="0"/>
              <a:t> del </a:t>
            </a:r>
            <a:r>
              <a:rPr lang="en-US" dirty="0" err="1"/>
              <a:t>personaje</a:t>
            </a:r>
            <a:r>
              <a:rPr lang="en-US" dirty="0"/>
              <a:t>.</a:t>
            </a:r>
          </a:p>
          <a:p>
            <a:r>
              <a:rPr lang="en-US" dirty="0"/>
              <a:t>El output del primer </a:t>
            </a:r>
            <a:r>
              <a:rPr lang="en-US" dirty="0" err="1"/>
              <a:t>módelo</a:t>
            </a:r>
            <a:r>
              <a:rPr lang="en-US" dirty="0"/>
              <a:t> sera la </a:t>
            </a:r>
            <a:r>
              <a:rPr lang="en-US" dirty="0" err="1"/>
              <a:t>posicion</a:t>
            </a:r>
            <a:r>
              <a:rPr lang="en-US" dirty="0"/>
              <a:t> del pixel del </a:t>
            </a:r>
            <a:r>
              <a:rPr lang="en-US" dirty="0" err="1"/>
              <a:t>centro</a:t>
            </a:r>
            <a:r>
              <a:rPr lang="en-US" dirty="0"/>
              <a:t>. El output del </a:t>
            </a:r>
            <a:r>
              <a:rPr lang="en-US" dirty="0" err="1"/>
              <a:t>segundo</a:t>
            </a:r>
            <a:r>
              <a:rPr lang="en-US" dirty="0"/>
              <a:t> </a:t>
            </a:r>
            <a:r>
              <a:rPr lang="en-US" dirty="0" err="1"/>
              <a:t>módelo</a:t>
            </a:r>
            <a:r>
              <a:rPr lang="en-US" dirty="0"/>
              <a:t> sera el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movimiento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303DCB-BBD5-4C81-8796-A1EBE569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59" y="2201325"/>
            <a:ext cx="8808440" cy="447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64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Topologia</a:t>
            </a:r>
            <a:r>
              <a:rPr lang="en-US" dirty="0"/>
              <a:t> de la 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7999"/>
            <a:ext cx="11339513" cy="1810564"/>
          </a:xfrm>
        </p:spPr>
        <p:txBody>
          <a:bodyPr/>
          <a:lstStyle/>
          <a:p>
            <a:r>
              <a:rPr lang="en-US" dirty="0"/>
              <a:t>Red Neuronal CNN  Sequential </a:t>
            </a:r>
          </a:p>
          <a:p>
            <a:r>
              <a:rPr lang="en-US" dirty="0"/>
              <a:t>Dos hidden layer, una de 24 </a:t>
            </a:r>
            <a:r>
              <a:rPr lang="en-US" dirty="0" err="1"/>
              <a:t>nodos</a:t>
            </a:r>
            <a:r>
              <a:rPr lang="en-US" dirty="0"/>
              <a:t> y </a:t>
            </a:r>
            <a:r>
              <a:rPr lang="en-US" dirty="0" err="1"/>
              <a:t>segunda</a:t>
            </a:r>
            <a:r>
              <a:rPr lang="en-US" dirty="0"/>
              <a:t> de 12 </a:t>
            </a:r>
            <a:r>
              <a:rPr lang="en-US" dirty="0" err="1"/>
              <a:t>nodos</a:t>
            </a:r>
            <a:r>
              <a:rPr lang="en-US" dirty="0"/>
              <a:t>. </a:t>
            </a:r>
            <a:r>
              <a:rPr lang="en-US" dirty="0" err="1"/>
              <a:t>Cada</a:t>
            </a:r>
            <a:r>
              <a:rPr lang="en-US" dirty="0"/>
              <a:t> una con </a:t>
            </a:r>
            <a:r>
              <a:rPr lang="en-US" dirty="0" err="1"/>
              <a:t>activación</a:t>
            </a:r>
            <a:r>
              <a:rPr lang="en-US" dirty="0"/>
              <a:t> RELU</a:t>
            </a:r>
          </a:p>
          <a:p>
            <a:r>
              <a:rPr lang="en-US" dirty="0"/>
              <a:t>Output layer con un </a:t>
            </a:r>
            <a:r>
              <a:rPr lang="en-US" dirty="0" err="1"/>
              <a:t>nodo</a:t>
            </a:r>
            <a:r>
              <a:rPr lang="en-US" dirty="0"/>
              <a:t> de </a:t>
            </a:r>
            <a:r>
              <a:rPr lang="en-US" dirty="0" err="1"/>
              <a:t>salida</a:t>
            </a:r>
            <a:r>
              <a:rPr lang="en-US" dirty="0"/>
              <a:t> </a:t>
            </a:r>
          </a:p>
          <a:p>
            <a:r>
              <a:rPr lang="en-US" dirty="0"/>
              <a:t>Loss function: MSE</a:t>
            </a:r>
          </a:p>
          <a:p>
            <a:r>
              <a:rPr lang="en-US" dirty="0"/>
              <a:t>Stochastic gradient descent (</a:t>
            </a:r>
            <a:r>
              <a:rPr lang="en-US" dirty="0" err="1"/>
              <a:t>optimizador</a:t>
            </a:r>
            <a:r>
              <a:rPr lang="en-US" dirty="0"/>
              <a:t> Adam de TF)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952787"/>
            <a:ext cx="5472000" cy="360000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3378157"/>
            <a:ext cx="5472000" cy="2552860"/>
          </a:xfrm>
        </p:spPr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con TensorFlow 2.20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OpenCV</a:t>
            </a:r>
          </a:p>
          <a:p>
            <a:r>
              <a:rPr lang="en-US" dirty="0" err="1"/>
              <a:t>Emulador</a:t>
            </a:r>
            <a:r>
              <a:rPr lang="en-US" dirty="0"/>
              <a:t> </a:t>
            </a:r>
            <a:r>
              <a:rPr lang="en-US" dirty="0" err="1"/>
              <a:t>RetroArch</a:t>
            </a:r>
            <a:endParaRPr lang="en-US" dirty="0"/>
          </a:p>
          <a:p>
            <a:r>
              <a:rPr lang="en-US" dirty="0"/>
              <a:t>ROM de SFII SNES</a:t>
            </a:r>
          </a:p>
          <a:p>
            <a:r>
              <a:rPr lang="en-US" dirty="0"/>
              <a:t>Windows</a:t>
            </a:r>
          </a:p>
          <a:p>
            <a:r>
              <a:rPr lang="en-US" dirty="0"/>
              <a:t>.NET para </a:t>
            </a:r>
            <a:r>
              <a:rPr lang="en-US" dirty="0" err="1"/>
              <a:t>etiquetador</a:t>
            </a:r>
            <a:endParaRPr lang="en-US" dirty="0"/>
          </a:p>
          <a:p>
            <a:r>
              <a:rPr lang="en-US" dirty="0"/>
              <a:t>MySQL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2" y="2753403"/>
            <a:ext cx="5472000" cy="358775"/>
          </a:xfrm>
        </p:spPr>
        <p:txBody>
          <a:bodyPr/>
          <a:lstStyle/>
          <a:p>
            <a:r>
              <a:rPr lang="en-US" dirty="0"/>
              <a:t>Training/Eval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0000" y="3327133"/>
            <a:ext cx="5472113" cy="1883984"/>
          </a:xfrm>
        </p:spPr>
        <p:txBody>
          <a:bodyPr/>
          <a:lstStyle/>
          <a:p>
            <a:r>
              <a:rPr lang="en-US" dirty="0"/>
              <a:t>Learning rate: 0.005              </a:t>
            </a:r>
          </a:p>
          <a:p>
            <a:r>
              <a:rPr lang="en-US" dirty="0"/>
              <a:t>No </a:t>
            </a:r>
            <a:r>
              <a:rPr lang="en-US" dirty="0" err="1"/>
              <a:t>regularizacion</a:t>
            </a:r>
            <a:endParaRPr lang="en-US" dirty="0"/>
          </a:p>
          <a:p>
            <a:r>
              <a:rPr lang="en-US" dirty="0"/>
              <a:t>60 epochs</a:t>
            </a:r>
          </a:p>
          <a:p>
            <a:r>
              <a:rPr lang="en-US" dirty="0"/>
              <a:t>Loss training: 0.0033</a:t>
            </a:r>
          </a:p>
          <a:p>
            <a:r>
              <a:rPr lang="en-US" dirty="0"/>
              <a:t>Loss eval: 0.0082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6E880E-416D-4217-8987-8394D7FD4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986" y="3260696"/>
            <a:ext cx="2994727" cy="201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ivider slide image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5" descr="Hollow accent block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B6A5D-1956-41BA-A3ED-B291F24A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470" y="2530896"/>
            <a:ext cx="821002" cy="166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3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(</a:t>
            </a:r>
            <a:r>
              <a:rPr lang="en-US" dirty="0" err="1"/>
              <a:t>predicción</a:t>
            </a:r>
            <a:r>
              <a:rPr lang="en-US" dirty="0"/>
              <a:t> </a:t>
            </a:r>
            <a:r>
              <a:rPr lang="en-US" dirty="0" err="1"/>
              <a:t>acertada</a:t>
            </a:r>
            <a:r>
              <a:rPr lang="en-US" dirty="0"/>
              <a:t>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876F1F-F603-43F9-A053-8013FA4952E1}"/>
              </a:ext>
            </a:extLst>
          </p:cNvPr>
          <p:cNvSpPr txBox="1"/>
          <p:nvPr/>
        </p:nvSpPr>
        <p:spPr>
          <a:xfrm>
            <a:off x="1216404" y="79983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A7B1EC-B36C-4A8B-8FCF-42469609FE4E}"/>
              </a:ext>
            </a:extLst>
          </p:cNvPr>
          <p:cNvSpPr txBox="1"/>
          <p:nvPr/>
        </p:nvSpPr>
        <p:spPr>
          <a:xfrm>
            <a:off x="3959604" y="73566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29" name="Picture 28" descr="A picture containing man, grass, player, playing&#10;&#10;Description automatically generated">
            <a:extLst>
              <a:ext uri="{FF2B5EF4-FFF2-40B4-BE49-F238E27FC236}">
                <a16:creationId xmlns:a16="http://schemas.microsoft.com/office/drawing/2014/main" id="{D9DB4454-35B8-42B4-B1C7-C9467CB0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5" y="1408656"/>
            <a:ext cx="2743200" cy="1809750"/>
          </a:xfrm>
          <a:prstGeom prst="rect">
            <a:avLst/>
          </a:prstGeom>
        </p:spPr>
      </p:pic>
      <p:pic>
        <p:nvPicPr>
          <p:cNvPr id="31" name="Picture 30" descr="A group of people on a court&#10;&#10;Description automatically generated">
            <a:extLst>
              <a:ext uri="{FF2B5EF4-FFF2-40B4-BE49-F238E27FC236}">
                <a16:creationId xmlns:a16="http://schemas.microsoft.com/office/drawing/2014/main" id="{9933EC58-44A5-4462-911C-7DD142DF7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846" y="1408656"/>
            <a:ext cx="4719717" cy="3113702"/>
          </a:xfrm>
          <a:prstGeom prst="rect">
            <a:avLst/>
          </a:prstGeom>
        </p:spPr>
      </p:pic>
      <p:pic>
        <p:nvPicPr>
          <p:cNvPr id="33" name="Picture 32" descr="A close up of a toy&#10;&#10;Description automatically generated">
            <a:extLst>
              <a:ext uri="{FF2B5EF4-FFF2-40B4-BE49-F238E27FC236}">
                <a16:creationId xmlns:a16="http://schemas.microsoft.com/office/drawing/2014/main" id="{A6D90B62-2C72-4BB4-83FD-A834B89E1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882" y="1416537"/>
            <a:ext cx="571500" cy="571500"/>
          </a:xfrm>
          <a:prstGeom prst="rect">
            <a:avLst/>
          </a:prstGeom>
        </p:spPr>
      </p:pic>
      <p:pic>
        <p:nvPicPr>
          <p:cNvPr id="35" name="Picture 34" descr="A picture containing holding, plate, green, white&#10;&#10;Description automatically generated">
            <a:extLst>
              <a:ext uri="{FF2B5EF4-FFF2-40B4-BE49-F238E27FC236}">
                <a16:creationId xmlns:a16="http://schemas.microsoft.com/office/drawing/2014/main" id="{6A81684A-2D29-4B76-993B-2DD2E1B9D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1132" y="1416537"/>
            <a:ext cx="571500" cy="571500"/>
          </a:xfrm>
          <a:prstGeom prst="rect">
            <a:avLst/>
          </a:prstGeom>
        </p:spPr>
      </p:pic>
      <p:pic>
        <p:nvPicPr>
          <p:cNvPr id="37" name="Picture 36" descr="A picture containing fence, outdoor, game, child&#10;&#10;Description automatically generated">
            <a:extLst>
              <a:ext uri="{FF2B5EF4-FFF2-40B4-BE49-F238E27FC236}">
                <a16:creationId xmlns:a16="http://schemas.microsoft.com/office/drawing/2014/main" id="{921B2057-0E0D-4906-B0B2-201058193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916" y="1408656"/>
            <a:ext cx="1238250" cy="857250"/>
          </a:xfrm>
          <a:prstGeom prst="rect">
            <a:avLst/>
          </a:prstGeom>
        </p:spPr>
      </p:pic>
      <p:pic>
        <p:nvPicPr>
          <p:cNvPr id="39" name="Picture 38" descr="A picture containing fence, outdoor, grass, game&#10;&#10;Description automatically generated">
            <a:extLst>
              <a:ext uri="{FF2B5EF4-FFF2-40B4-BE49-F238E27FC236}">
                <a16:creationId xmlns:a16="http://schemas.microsoft.com/office/drawing/2014/main" id="{598A9B7F-6753-4B46-8783-15336E61D5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6916" y="2368141"/>
            <a:ext cx="857250" cy="762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9C8D4C-8C7B-4670-934A-76629423D620}"/>
              </a:ext>
            </a:extLst>
          </p:cNvPr>
          <p:cNvSpPr txBox="1"/>
          <p:nvPr/>
        </p:nvSpPr>
        <p:spPr>
          <a:xfrm>
            <a:off x="4208786" y="4683086"/>
            <a:ext cx="8223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Punto de </a:t>
            </a:r>
            <a:r>
              <a:rPr lang="en-US" dirty="0" err="1"/>
              <a:t>pósible</a:t>
            </a:r>
            <a:r>
              <a:rPr lang="en-US" dirty="0"/>
              <a:t> </a:t>
            </a:r>
            <a:r>
              <a:rPr lang="en-US" dirty="0" err="1"/>
              <a:t>centro</a:t>
            </a:r>
            <a:r>
              <a:rPr lang="en-US" dirty="0"/>
              <a:t>, se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generar</a:t>
            </a:r>
            <a:r>
              <a:rPr lang="en-US" dirty="0"/>
              <a:t> las </a:t>
            </a:r>
            <a:r>
              <a:rPr lang="en-US" dirty="0" err="1"/>
              <a:t>áreas</a:t>
            </a:r>
            <a:r>
              <a:rPr lang="en-US" dirty="0"/>
              <a:t> de </a:t>
            </a:r>
            <a:r>
              <a:rPr lang="en-US" dirty="0" err="1"/>
              <a:t>dónde</a:t>
            </a:r>
            <a:r>
              <a:rPr lang="en-US" dirty="0"/>
              <a:t> </a:t>
            </a:r>
            <a:r>
              <a:rPr lang="en-US" dirty="0" err="1"/>
              <a:t>estaría</a:t>
            </a:r>
            <a:r>
              <a:rPr lang="en-US" dirty="0"/>
              <a:t> el sprite </a:t>
            </a:r>
          </a:p>
          <a:p>
            <a:r>
              <a:rPr lang="en-US" dirty="0"/>
              <a:t>el </a:t>
            </a:r>
            <a:r>
              <a:rPr lang="en-US" dirty="0" err="1"/>
              <a:t>cual</a:t>
            </a:r>
            <a:r>
              <a:rPr lang="en-US" dirty="0"/>
              <a:t> se </a:t>
            </a:r>
            <a:r>
              <a:rPr lang="en-US" dirty="0" err="1"/>
              <a:t>usará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input para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módelo</a:t>
            </a:r>
            <a:r>
              <a:rPr lang="en-US" dirty="0"/>
              <a:t> que </a:t>
            </a:r>
            <a:r>
              <a:rPr lang="en-US" dirty="0" err="1"/>
              <a:t>predecirá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movimiento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1EB0A69-0862-4A6E-8EF8-1DA0D7CD2FBB}"/>
              </a:ext>
            </a:extLst>
          </p:cNvPr>
          <p:cNvCxnSpPr>
            <a:cxnSpLocks/>
          </p:cNvCxnSpPr>
          <p:nvPr/>
        </p:nvCxnSpPr>
        <p:spPr>
          <a:xfrm>
            <a:off x="5820591" y="3560921"/>
            <a:ext cx="118655" cy="1265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18AC0E-4A81-47A0-BA5C-A14DD77D332C}"/>
              </a:ext>
            </a:extLst>
          </p:cNvPr>
          <p:cNvCxnSpPr>
            <a:cxnSpLocks/>
          </p:cNvCxnSpPr>
          <p:nvPr/>
        </p:nvCxnSpPr>
        <p:spPr>
          <a:xfrm>
            <a:off x="7139573" y="3290869"/>
            <a:ext cx="1354386" cy="149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46451AF-F67D-47E4-8959-8BCB4FCA3E73}"/>
              </a:ext>
            </a:extLst>
          </p:cNvPr>
          <p:cNvCxnSpPr>
            <a:cxnSpLocks/>
          </p:cNvCxnSpPr>
          <p:nvPr/>
        </p:nvCxnSpPr>
        <p:spPr>
          <a:xfrm>
            <a:off x="10105382" y="1988037"/>
            <a:ext cx="1207052" cy="2798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(</a:t>
            </a:r>
            <a:r>
              <a:rPr lang="en-US" dirty="0" err="1"/>
              <a:t>predicción</a:t>
            </a:r>
            <a:r>
              <a:rPr lang="en-US" dirty="0"/>
              <a:t> </a:t>
            </a:r>
            <a:r>
              <a:rPr lang="en-US" dirty="0" err="1"/>
              <a:t>acertada</a:t>
            </a:r>
            <a:r>
              <a:rPr lang="en-US" dirty="0"/>
              <a:t>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728AB5-C782-4092-A0F7-B17192987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521" y="1104994"/>
            <a:ext cx="2743200" cy="180975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32B509-FC0D-4650-B514-FFFE27DA3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396" y="1104994"/>
            <a:ext cx="2743200" cy="1809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6D7049-7C80-4E3C-8662-CD085F9D0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16" y="2184865"/>
            <a:ext cx="571500" cy="571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BABE9D-6CF7-403D-B03F-151EDFE7F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271" y="2184865"/>
            <a:ext cx="571500" cy="571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EB8616-1203-4A52-8D3A-B78EA2E1E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6616" y="1186557"/>
            <a:ext cx="1238250" cy="857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92E129-ECB8-4DEB-A8F9-0A7D725A9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271" y="1186557"/>
            <a:ext cx="857250" cy="762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876F1F-F603-43F9-A053-8013FA4952E1}"/>
              </a:ext>
            </a:extLst>
          </p:cNvPr>
          <p:cNvSpPr txBox="1"/>
          <p:nvPr/>
        </p:nvSpPr>
        <p:spPr>
          <a:xfrm>
            <a:off x="1216404" y="79983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A7B1EC-B36C-4A8B-8FCF-42469609FE4E}"/>
              </a:ext>
            </a:extLst>
          </p:cNvPr>
          <p:cNvSpPr txBox="1"/>
          <p:nvPr/>
        </p:nvSpPr>
        <p:spPr>
          <a:xfrm>
            <a:off x="3959604" y="73566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 descr="A picture containing dog, boat, food, table&#10;&#10;Description automatically generated">
            <a:extLst>
              <a:ext uri="{FF2B5EF4-FFF2-40B4-BE49-F238E27FC236}">
                <a16:creationId xmlns:a16="http://schemas.microsoft.com/office/drawing/2014/main" id="{BF17D8F1-17A1-41A6-8D74-61BB01FEC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3271" y="3334457"/>
            <a:ext cx="857250" cy="762000"/>
          </a:xfrm>
          <a:prstGeom prst="rect">
            <a:avLst/>
          </a:prstGeom>
        </p:spPr>
      </p:pic>
      <p:pic>
        <p:nvPicPr>
          <p:cNvPr id="6" name="Picture 5" descr="A picture containing water, boat, man, large&#10;&#10;Description automatically generated">
            <a:extLst>
              <a:ext uri="{FF2B5EF4-FFF2-40B4-BE49-F238E27FC236}">
                <a16:creationId xmlns:a16="http://schemas.microsoft.com/office/drawing/2014/main" id="{06BD74A7-D37E-4ED6-BF9C-77AD328187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521" y="3391164"/>
            <a:ext cx="2743200" cy="1809750"/>
          </a:xfrm>
          <a:prstGeom prst="rect">
            <a:avLst/>
          </a:prstGeom>
        </p:spPr>
      </p:pic>
      <p:pic>
        <p:nvPicPr>
          <p:cNvPr id="11" name="Picture 10" descr="A picture containing court, soccer, playing, player&#10;&#10;Description automatically generated">
            <a:extLst>
              <a:ext uri="{FF2B5EF4-FFF2-40B4-BE49-F238E27FC236}">
                <a16:creationId xmlns:a16="http://schemas.microsoft.com/office/drawing/2014/main" id="{507CE650-CC23-412C-8E13-FB22832C67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1396" y="3363942"/>
            <a:ext cx="2743200" cy="1809750"/>
          </a:xfrm>
          <a:prstGeom prst="rect">
            <a:avLst/>
          </a:prstGeom>
        </p:spPr>
      </p:pic>
      <p:pic>
        <p:nvPicPr>
          <p:cNvPr id="13" name="Picture 12" descr="A picture containing sitting, dog, food, table&#10;&#10;Description automatically generated">
            <a:extLst>
              <a:ext uri="{FF2B5EF4-FFF2-40B4-BE49-F238E27FC236}">
                <a16:creationId xmlns:a16="http://schemas.microsoft.com/office/drawing/2014/main" id="{827C17FB-9DB9-4219-8833-5270892BDF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7442" y="4380948"/>
            <a:ext cx="571500" cy="571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8CC86A-EC6D-4547-9D15-D8D706A068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7146" y="4380948"/>
            <a:ext cx="95250" cy="571500"/>
          </a:xfrm>
          <a:prstGeom prst="rect">
            <a:avLst/>
          </a:prstGeom>
        </p:spPr>
      </p:pic>
      <p:pic>
        <p:nvPicPr>
          <p:cNvPr id="20" name="Picture 19" descr="A picture containing boat, sitting, small, man&#10;&#10;Description automatically generated">
            <a:extLst>
              <a:ext uri="{FF2B5EF4-FFF2-40B4-BE49-F238E27FC236}">
                <a16:creationId xmlns:a16="http://schemas.microsoft.com/office/drawing/2014/main" id="{6651928C-0942-4A03-8E4E-C508C70E8B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41366" y="3381375"/>
            <a:ext cx="762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71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Predicción</a:t>
            </a:r>
            <a:r>
              <a:rPr lang="en-US" sz="2800" dirty="0"/>
              <a:t> a medias, punto </a:t>
            </a:r>
            <a:r>
              <a:rPr lang="en-US" sz="2800" dirty="0" err="1"/>
              <a:t>errado</a:t>
            </a:r>
            <a:r>
              <a:rPr lang="en-US" sz="2800" dirty="0"/>
              <a:t> </a:t>
            </a:r>
            <a:r>
              <a:rPr lang="en-US" sz="2800" dirty="0" err="1"/>
              <a:t>pero</a:t>
            </a:r>
            <a:r>
              <a:rPr lang="en-US" sz="2800" dirty="0"/>
              <a:t> sprite bien </a:t>
            </a:r>
            <a:r>
              <a:rPr lang="en-US" sz="2800" dirty="0" err="1"/>
              <a:t>recortado</a:t>
            </a:r>
            <a:endParaRPr lang="en-US" sz="2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876F1F-F603-43F9-A053-8013FA4952E1}"/>
              </a:ext>
            </a:extLst>
          </p:cNvPr>
          <p:cNvSpPr txBox="1"/>
          <p:nvPr/>
        </p:nvSpPr>
        <p:spPr>
          <a:xfrm>
            <a:off x="1216404" y="79983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A7B1EC-B36C-4A8B-8FCF-42469609FE4E}"/>
              </a:ext>
            </a:extLst>
          </p:cNvPr>
          <p:cNvSpPr txBox="1"/>
          <p:nvPr/>
        </p:nvSpPr>
        <p:spPr>
          <a:xfrm>
            <a:off x="4014132" y="799831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7ED18E-B057-4C67-9164-48AB091C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56" y="1387553"/>
            <a:ext cx="2743200" cy="18097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9DB3E5-AA18-423D-A055-D4736225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364" y="2372671"/>
            <a:ext cx="571500" cy="571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9911B-9425-4B09-853D-8295645FF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56" y="2292427"/>
            <a:ext cx="571500" cy="571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7FB3AE-BE36-4512-9F98-DCDD6012B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364" y="1354126"/>
            <a:ext cx="1238250" cy="857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D5A9AE-BA57-4E26-9BFA-404F537EB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460" y="1362945"/>
            <a:ext cx="857250" cy="762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D9C79DB-4BA9-44B7-AF3F-952631D074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492" y="1401719"/>
            <a:ext cx="2235668" cy="16299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7DC7B40-21AE-4995-97D7-31E656B1E0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879" y="3283767"/>
            <a:ext cx="2743200" cy="18097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EBC1359-545A-4A96-A5BA-62C814BC1D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5856" y="3267727"/>
            <a:ext cx="2743200" cy="18097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AB08A81-5368-4DD7-938E-CC2FBFEC7C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2440" y="4188642"/>
            <a:ext cx="571500" cy="5715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CE5CF1C-0142-41FA-8D9C-EA7D36CB44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7523" y="4141017"/>
            <a:ext cx="571500" cy="5715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1F935CA-EE0A-40B7-94FC-85A6C9D9A4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27981" y="3283767"/>
            <a:ext cx="1238250" cy="8572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9EFAE7-D367-423D-88D9-E432F8174A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7523" y="3264176"/>
            <a:ext cx="8572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22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Predicción</a:t>
            </a:r>
            <a:r>
              <a:rPr lang="en-US" sz="2800" dirty="0"/>
              <a:t> a medias, punto </a:t>
            </a:r>
            <a:r>
              <a:rPr lang="en-US" sz="2800" dirty="0" err="1"/>
              <a:t>errado</a:t>
            </a:r>
            <a:r>
              <a:rPr lang="en-US" sz="2800" dirty="0"/>
              <a:t> </a:t>
            </a:r>
            <a:r>
              <a:rPr lang="en-US" sz="2800" dirty="0" err="1"/>
              <a:t>pero</a:t>
            </a:r>
            <a:r>
              <a:rPr lang="en-US" sz="2800" dirty="0"/>
              <a:t> sprite bien </a:t>
            </a:r>
            <a:r>
              <a:rPr lang="en-US" sz="2800" dirty="0" err="1"/>
              <a:t>recortado</a:t>
            </a:r>
            <a:endParaRPr lang="en-US" sz="2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876F1F-F603-43F9-A053-8013FA4952E1}"/>
              </a:ext>
            </a:extLst>
          </p:cNvPr>
          <p:cNvSpPr txBox="1"/>
          <p:nvPr/>
        </p:nvSpPr>
        <p:spPr>
          <a:xfrm>
            <a:off x="1216404" y="79983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A7B1EC-B36C-4A8B-8FCF-42469609FE4E}"/>
              </a:ext>
            </a:extLst>
          </p:cNvPr>
          <p:cNvSpPr txBox="1"/>
          <p:nvPr/>
        </p:nvSpPr>
        <p:spPr>
          <a:xfrm>
            <a:off x="4014132" y="799831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19" name="Picture 18" descr="A picture containing grass, man, orange, sitting&#10;&#10;Description automatically generated">
            <a:extLst>
              <a:ext uri="{FF2B5EF4-FFF2-40B4-BE49-F238E27FC236}">
                <a16:creationId xmlns:a16="http://schemas.microsoft.com/office/drawing/2014/main" id="{D124E8B9-B79B-4C49-B95F-5641ABBC5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757" y="2634310"/>
            <a:ext cx="857250" cy="762000"/>
          </a:xfrm>
          <a:prstGeom prst="rect">
            <a:avLst/>
          </a:prstGeom>
        </p:spPr>
      </p:pic>
      <p:pic>
        <p:nvPicPr>
          <p:cNvPr id="22" name="Picture 21" descr="A picture containing grass, small, standing, man&#10;&#10;Description automatically generated">
            <a:extLst>
              <a:ext uri="{FF2B5EF4-FFF2-40B4-BE49-F238E27FC236}">
                <a16:creationId xmlns:a16="http://schemas.microsoft.com/office/drawing/2014/main" id="{87D64ECC-E739-4913-AFA2-0112DD4F2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4" y="1595533"/>
            <a:ext cx="2743200" cy="1809750"/>
          </a:xfrm>
          <a:prstGeom prst="rect">
            <a:avLst/>
          </a:prstGeom>
        </p:spPr>
      </p:pic>
      <p:pic>
        <p:nvPicPr>
          <p:cNvPr id="25" name="Picture 24" descr="A picture containing grass, toy, small, horse&#10;&#10;Description automatically generated">
            <a:extLst>
              <a:ext uri="{FF2B5EF4-FFF2-40B4-BE49-F238E27FC236}">
                <a16:creationId xmlns:a16="http://schemas.microsoft.com/office/drawing/2014/main" id="{0FFE1E29-DE31-446F-977B-7E222A4F0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019" y="1619250"/>
            <a:ext cx="2743200" cy="1809750"/>
          </a:xfrm>
          <a:prstGeom prst="rect">
            <a:avLst/>
          </a:prstGeom>
        </p:spPr>
      </p:pic>
      <p:pic>
        <p:nvPicPr>
          <p:cNvPr id="28" name="Picture 27" descr="A picture containing plane, airplane, sitting, white&#10;&#10;Description automatically generated">
            <a:extLst>
              <a:ext uri="{FF2B5EF4-FFF2-40B4-BE49-F238E27FC236}">
                <a16:creationId xmlns:a16="http://schemas.microsoft.com/office/drawing/2014/main" id="{FB6CA615-1A8B-4AE7-8373-33445851D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717" y="2769299"/>
            <a:ext cx="571500" cy="571500"/>
          </a:xfrm>
          <a:prstGeom prst="rect">
            <a:avLst/>
          </a:prstGeom>
        </p:spPr>
      </p:pic>
      <p:pic>
        <p:nvPicPr>
          <p:cNvPr id="29" name="Picture 28" descr="A picture containing person, man, grass, sitting&#10;&#10;Description automatically generated">
            <a:extLst>
              <a:ext uri="{FF2B5EF4-FFF2-40B4-BE49-F238E27FC236}">
                <a16:creationId xmlns:a16="http://schemas.microsoft.com/office/drawing/2014/main" id="{0E8214FF-2116-4BF0-8756-EE1946643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061" y="1619250"/>
            <a:ext cx="571500" cy="571500"/>
          </a:xfrm>
          <a:prstGeom prst="rect">
            <a:avLst/>
          </a:prstGeom>
        </p:spPr>
      </p:pic>
      <p:pic>
        <p:nvPicPr>
          <p:cNvPr id="30" name="Picture 29" descr="A picture containing grass, man, water, game&#10;&#10;Description automatically generated">
            <a:extLst>
              <a:ext uri="{FF2B5EF4-FFF2-40B4-BE49-F238E27FC236}">
                <a16:creationId xmlns:a16="http://schemas.microsoft.com/office/drawing/2014/main" id="{F8C56B63-5AD4-469B-9E3B-97A55189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890" y="1619250"/>
            <a:ext cx="12382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50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Predicción</a:t>
            </a:r>
            <a:r>
              <a:rPr lang="en-US" sz="2800" dirty="0"/>
              <a:t> a medias, punto </a:t>
            </a:r>
            <a:r>
              <a:rPr lang="en-US" sz="2800" dirty="0" err="1"/>
              <a:t>errado</a:t>
            </a:r>
            <a:r>
              <a:rPr lang="en-US" sz="2800" dirty="0"/>
              <a:t>, sprite </a:t>
            </a:r>
            <a:r>
              <a:rPr lang="en-US" sz="2800" dirty="0" err="1"/>
              <a:t>recortado</a:t>
            </a:r>
            <a:r>
              <a:rPr lang="en-US" sz="2800" dirty="0"/>
              <a:t> con </a:t>
            </a:r>
            <a:r>
              <a:rPr lang="en-US" sz="2800" dirty="0" err="1"/>
              <a:t>ruido</a:t>
            </a:r>
            <a:endParaRPr lang="en-US" sz="2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876F1F-F603-43F9-A053-8013FA4952E1}"/>
              </a:ext>
            </a:extLst>
          </p:cNvPr>
          <p:cNvSpPr txBox="1"/>
          <p:nvPr/>
        </p:nvSpPr>
        <p:spPr>
          <a:xfrm>
            <a:off x="1216404" y="79983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A7B1EC-B36C-4A8B-8FCF-42469609FE4E}"/>
              </a:ext>
            </a:extLst>
          </p:cNvPr>
          <p:cNvSpPr txBox="1"/>
          <p:nvPr/>
        </p:nvSpPr>
        <p:spPr>
          <a:xfrm>
            <a:off x="4014132" y="799831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5" name="Picture 4" descr="A picture containing fence, building, baseball, swinging&#10;&#10;Description automatically generated">
            <a:extLst>
              <a:ext uri="{FF2B5EF4-FFF2-40B4-BE49-F238E27FC236}">
                <a16:creationId xmlns:a16="http://schemas.microsoft.com/office/drawing/2014/main" id="{0124A625-8B77-4748-9AB0-4D3BF1F53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408" y="2427621"/>
            <a:ext cx="857250" cy="762000"/>
          </a:xfrm>
          <a:prstGeom prst="rect">
            <a:avLst/>
          </a:prstGeom>
        </p:spPr>
      </p:pic>
      <p:pic>
        <p:nvPicPr>
          <p:cNvPr id="8" name="Picture 7" descr="A picture containing game, playing, small, holding&#10;&#10;Description automatically generated">
            <a:extLst>
              <a:ext uri="{FF2B5EF4-FFF2-40B4-BE49-F238E27FC236}">
                <a16:creationId xmlns:a16="http://schemas.microsoft.com/office/drawing/2014/main" id="{EF2FDF5D-1675-4D7A-A74D-0111670E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70" y="1408313"/>
            <a:ext cx="2743200" cy="1809750"/>
          </a:xfrm>
          <a:prstGeom prst="rect">
            <a:avLst/>
          </a:prstGeom>
        </p:spPr>
      </p:pic>
      <p:pic>
        <p:nvPicPr>
          <p:cNvPr id="12" name="Picture 11" descr="A picture containing grass, game, small, playing&#10;&#10;Description automatically generated">
            <a:extLst>
              <a:ext uri="{FF2B5EF4-FFF2-40B4-BE49-F238E27FC236}">
                <a16:creationId xmlns:a16="http://schemas.microsoft.com/office/drawing/2014/main" id="{9DF68111-C4F0-4FFB-B9A6-2D767688B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239" y="1408313"/>
            <a:ext cx="2743200" cy="1809750"/>
          </a:xfrm>
          <a:prstGeom prst="rect">
            <a:avLst/>
          </a:prstGeom>
        </p:spPr>
      </p:pic>
      <p:pic>
        <p:nvPicPr>
          <p:cNvPr id="15" name="Picture 14" descr="A picture containing dog, table&#10;&#10;Description automatically generated">
            <a:extLst>
              <a:ext uri="{FF2B5EF4-FFF2-40B4-BE49-F238E27FC236}">
                <a16:creationId xmlns:a16="http://schemas.microsoft.com/office/drawing/2014/main" id="{342700ED-29F0-4B27-B003-8213F819E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0210" y="2423373"/>
            <a:ext cx="571500" cy="571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3D7FC49-E074-42E7-89BD-0062B9213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0210" y="1408313"/>
            <a:ext cx="333375" cy="571500"/>
          </a:xfrm>
          <a:prstGeom prst="rect">
            <a:avLst/>
          </a:prstGeom>
        </p:spPr>
      </p:pic>
      <p:pic>
        <p:nvPicPr>
          <p:cNvPr id="33" name="Picture 32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BA155671-9DC7-492A-8105-31059F926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533" y="1408313"/>
            <a:ext cx="1000125" cy="857250"/>
          </a:xfrm>
          <a:prstGeom prst="rect">
            <a:avLst/>
          </a:prstGeom>
        </p:spPr>
      </p:pic>
      <p:pic>
        <p:nvPicPr>
          <p:cNvPr id="48" name="Picture 47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FC0C9547-FBB8-4308-9433-EAC2343F8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6712" y="3831654"/>
            <a:ext cx="857250" cy="762000"/>
          </a:xfrm>
          <a:prstGeom prst="rect">
            <a:avLst/>
          </a:prstGeom>
        </p:spPr>
      </p:pic>
      <p:pic>
        <p:nvPicPr>
          <p:cNvPr id="49" name="Picture 48" descr="A picture containing grass, woman, front, court&#10;&#10;Description automatically generated">
            <a:extLst>
              <a:ext uri="{FF2B5EF4-FFF2-40B4-BE49-F238E27FC236}">
                <a16:creationId xmlns:a16="http://schemas.microsoft.com/office/drawing/2014/main" id="{C334D6B4-29A8-4BF5-B56E-5A88DFBE9E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000" y="3831654"/>
            <a:ext cx="2743200" cy="1809750"/>
          </a:xfrm>
          <a:prstGeom prst="rect">
            <a:avLst/>
          </a:prstGeom>
        </p:spPr>
      </p:pic>
      <p:pic>
        <p:nvPicPr>
          <p:cNvPr id="50" name="Picture 49" descr="A picture containing grass, woman, front, game&#10;&#10;Description automatically generated">
            <a:extLst>
              <a:ext uri="{FF2B5EF4-FFF2-40B4-BE49-F238E27FC236}">
                <a16:creationId xmlns:a16="http://schemas.microsoft.com/office/drawing/2014/main" id="{433CF1D7-AD2A-4D2C-A935-1B6B25F498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4019" y="3831654"/>
            <a:ext cx="2743200" cy="1809750"/>
          </a:xfrm>
          <a:prstGeom prst="rect">
            <a:avLst/>
          </a:prstGeom>
        </p:spPr>
      </p:pic>
      <p:pic>
        <p:nvPicPr>
          <p:cNvPr id="51" name="Picture 50" descr="A person on a court&#10;&#10;Description automatically generated">
            <a:extLst>
              <a:ext uri="{FF2B5EF4-FFF2-40B4-BE49-F238E27FC236}">
                <a16:creationId xmlns:a16="http://schemas.microsoft.com/office/drawing/2014/main" id="{D7317A32-FFFB-4AC8-BD6B-1994155EFD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84811" y="4872654"/>
            <a:ext cx="571500" cy="571500"/>
          </a:xfrm>
          <a:prstGeom prst="rect">
            <a:avLst/>
          </a:prstGeom>
        </p:spPr>
      </p:pic>
      <p:pic>
        <p:nvPicPr>
          <p:cNvPr id="52" name="Picture 51" descr="A picture containing boat&#10;&#10;Description automatically generated">
            <a:extLst>
              <a:ext uri="{FF2B5EF4-FFF2-40B4-BE49-F238E27FC236}">
                <a16:creationId xmlns:a16="http://schemas.microsoft.com/office/drawing/2014/main" id="{230C34F1-299B-459C-A8A1-098378F08B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0734" y="4872654"/>
            <a:ext cx="571500" cy="571500"/>
          </a:xfrm>
          <a:prstGeom prst="rect">
            <a:avLst/>
          </a:prstGeom>
        </p:spPr>
      </p:pic>
      <p:pic>
        <p:nvPicPr>
          <p:cNvPr id="53" name="Picture 52" descr="A picture containing court, player, man, water&#10;&#10;Description automatically generated">
            <a:extLst>
              <a:ext uri="{FF2B5EF4-FFF2-40B4-BE49-F238E27FC236}">
                <a16:creationId xmlns:a16="http://schemas.microsoft.com/office/drawing/2014/main" id="{B0452C2D-454E-4439-8C56-5730087738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6038" y="3810000"/>
            <a:ext cx="12382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56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(</a:t>
            </a:r>
            <a:r>
              <a:rPr lang="en-US" dirty="0" err="1"/>
              <a:t>predicción</a:t>
            </a:r>
            <a:r>
              <a:rPr lang="en-US" dirty="0"/>
              <a:t> </a:t>
            </a:r>
            <a:r>
              <a:rPr lang="en-US" dirty="0" err="1"/>
              <a:t>erronea</a:t>
            </a:r>
            <a:r>
              <a:rPr lang="en-US" dirty="0"/>
              <a:t>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876F1F-F603-43F9-A053-8013FA4952E1}"/>
              </a:ext>
            </a:extLst>
          </p:cNvPr>
          <p:cNvSpPr txBox="1"/>
          <p:nvPr/>
        </p:nvSpPr>
        <p:spPr>
          <a:xfrm>
            <a:off x="1216404" y="79983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A7B1EC-B36C-4A8B-8FCF-42469609FE4E}"/>
              </a:ext>
            </a:extLst>
          </p:cNvPr>
          <p:cNvSpPr txBox="1"/>
          <p:nvPr/>
        </p:nvSpPr>
        <p:spPr>
          <a:xfrm>
            <a:off x="4014132" y="799831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BE88D0-C6D3-437A-BE89-EA215A3F8763}"/>
              </a:ext>
            </a:extLst>
          </p:cNvPr>
          <p:cNvSpPr txBox="1"/>
          <p:nvPr/>
        </p:nvSpPr>
        <p:spPr>
          <a:xfrm>
            <a:off x="3643218" y="3168737"/>
            <a:ext cx="676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Prediccion</a:t>
            </a:r>
            <a:r>
              <a:rPr lang="en-US" dirty="0"/>
              <a:t> </a:t>
            </a:r>
            <a:r>
              <a:rPr lang="en-US" dirty="0" err="1"/>
              <a:t>erronea</a:t>
            </a:r>
            <a:r>
              <a:rPr lang="en-US" dirty="0"/>
              <a:t>, </a:t>
            </a:r>
            <a:r>
              <a:rPr lang="en-US" dirty="0" err="1"/>
              <a:t>detectó</a:t>
            </a:r>
            <a:r>
              <a:rPr lang="en-US" dirty="0"/>
              <a:t> al </a:t>
            </a:r>
            <a:r>
              <a:rPr lang="en-US" dirty="0" err="1"/>
              <a:t>segundo</a:t>
            </a:r>
            <a:r>
              <a:rPr lang="en-US" dirty="0"/>
              <a:t> </a:t>
            </a:r>
            <a:r>
              <a:rPr lang="en-US" dirty="0" err="1"/>
              <a:t>personaje</a:t>
            </a:r>
            <a:r>
              <a:rPr lang="en-US" dirty="0"/>
              <a:t>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72E10AF-92FA-491C-878A-1160256B4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3690422"/>
            <a:ext cx="2743200" cy="18097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75E0136-F9EA-496F-83D1-EF78CF21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005" y="3705407"/>
            <a:ext cx="2743200" cy="18097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2DAAAD6-2ED0-4B9E-8C94-AA2E96426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226" y="4858765"/>
            <a:ext cx="571500" cy="5715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43CC33C-3306-4AF6-9246-1F03CD10C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675" y="4858765"/>
            <a:ext cx="571500" cy="571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683077E-BEA8-4644-A369-72EC759AA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2226" y="3734403"/>
            <a:ext cx="1238250" cy="8572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8A0942D-6BFF-4608-941F-72A932E91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675" y="3748638"/>
            <a:ext cx="857250" cy="762000"/>
          </a:xfrm>
          <a:prstGeom prst="rect">
            <a:avLst/>
          </a:prstGeom>
        </p:spPr>
      </p:pic>
      <p:pic>
        <p:nvPicPr>
          <p:cNvPr id="4" name="Picture 3" descr="A picture containing man, table, player, court&#10;&#10;Description automatically generated">
            <a:extLst>
              <a:ext uri="{FF2B5EF4-FFF2-40B4-BE49-F238E27FC236}">
                <a16:creationId xmlns:a16="http://schemas.microsoft.com/office/drawing/2014/main" id="{A626D086-8E32-457D-A1F8-572E23B11D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3226" y="2181121"/>
            <a:ext cx="857250" cy="762000"/>
          </a:xfrm>
          <a:prstGeom prst="rect">
            <a:avLst/>
          </a:prstGeom>
        </p:spPr>
      </p:pic>
      <p:pic>
        <p:nvPicPr>
          <p:cNvPr id="7" name="Picture 6" descr="A picture containing grass, small, toy, front&#10;&#10;Description automatically generated">
            <a:extLst>
              <a:ext uri="{FF2B5EF4-FFF2-40B4-BE49-F238E27FC236}">
                <a16:creationId xmlns:a16="http://schemas.microsoft.com/office/drawing/2014/main" id="{9619BECA-0FDF-48D7-B4DD-408DD8FA9A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000" y="1357385"/>
            <a:ext cx="2743200" cy="1809750"/>
          </a:xfrm>
          <a:prstGeom prst="rect">
            <a:avLst/>
          </a:prstGeom>
        </p:spPr>
      </p:pic>
      <p:pic>
        <p:nvPicPr>
          <p:cNvPr id="11" name="Picture 10" descr="A picture containing grass, court, man, front&#10;&#10;Description automatically generated">
            <a:extLst>
              <a:ext uri="{FF2B5EF4-FFF2-40B4-BE49-F238E27FC236}">
                <a16:creationId xmlns:a16="http://schemas.microsoft.com/office/drawing/2014/main" id="{F29EC8D5-3AF4-4F4D-A2A7-CBB2F1B0DB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7813" y="1372336"/>
            <a:ext cx="2743200" cy="1809750"/>
          </a:xfrm>
          <a:prstGeom prst="rect">
            <a:avLst/>
          </a:prstGeom>
        </p:spPr>
      </p:pic>
      <p:pic>
        <p:nvPicPr>
          <p:cNvPr id="14" name="Picture 13" descr="A picture containing table&#10;&#10;Description automatically generated">
            <a:extLst>
              <a:ext uri="{FF2B5EF4-FFF2-40B4-BE49-F238E27FC236}">
                <a16:creationId xmlns:a16="http://schemas.microsoft.com/office/drawing/2014/main" id="{B49721FC-E4A2-4F81-93AB-726FC8DD6C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4050" y="2393617"/>
            <a:ext cx="571500" cy="571500"/>
          </a:xfrm>
          <a:prstGeom prst="rect">
            <a:avLst/>
          </a:prstGeom>
        </p:spPr>
      </p:pic>
      <p:pic>
        <p:nvPicPr>
          <p:cNvPr id="17" name="Picture 16" descr="A picture containing person, man, hand, holding&#10;&#10;Description automatically generated">
            <a:extLst>
              <a:ext uri="{FF2B5EF4-FFF2-40B4-BE49-F238E27FC236}">
                <a16:creationId xmlns:a16="http://schemas.microsoft.com/office/drawing/2014/main" id="{D2E9353D-D360-42CB-9976-ED2781C53F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83226" y="1413287"/>
            <a:ext cx="571500" cy="571500"/>
          </a:xfrm>
          <a:prstGeom prst="rect">
            <a:avLst/>
          </a:prstGeom>
        </p:spPr>
      </p:pic>
      <p:pic>
        <p:nvPicPr>
          <p:cNvPr id="20" name="Picture 19" descr="A picture containing indoor, grass, blue, court&#10;&#10;Description automatically generated">
            <a:extLst>
              <a:ext uri="{FF2B5EF4-FFF2-40B4-BE49-F238E27FC236}">
                <a16:creationId xmlns:a16="http://schemas.microsoft.com/office/drawing/2014/main" id="{1D27CB49-45A7-47D3-A8CB-20533F36E4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4050" y="1413287"/>
            <a:ext cx="12382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ivider slide image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/>
          <a:lstStyle/>
          <a:p>
            <a:r>
              <a:rPr lang="en-US" dirty="0" err="1"/>
              <a:t>Objetivo</a:t>
            </a:r>
            <a:r>
              <a:rPr lang="en-US" dirty="0"/>
              <a:t>  y </a:t>
            </a:r>
            <a:r>
              <a:rPr lang="en-US" dirty="0" err="1"/>
              <a:t>contexto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5" descr="Hollow accent block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(</a:t>
            </a:r>
            <a:r>
              <a:rPr lang="en-US" dirty="0" err="1"/>
              <a:t>predicción</a:t>
            </a:r>
            <a:r>
              <a:rPr lang="en-US" dirty="0"/>
              <a:t> </a:t>
            </a:r>
            <a:r>
              <a:rPr lang="en-US" dirty="0" err="1"/>
              <a:t>errónea</a:t>
            </a:r>
            <a:r>
              <a:rPr lang="en-US" dirty="0"/>
              <a:t>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876F1F-F603-43F9-A053-8013FA4952E1}"/>
              </a:ext>
            </a:extLst>
          </p:cNvPr>
          <p:cNvSpPr txBox="1"/>
          <p:nvPr/>
        </p:nvSpPr>
        <p:spPr>
          <a:xfrm>
            <a:off x="1216404" y="79983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A7B1EC-B36C-4A8B-8FCF-42469609FE4E}"/>
              </a:ext>
            </a:extLst>
          </p:cNvPr>
          <p:cNvSpPr txBox="1"/>
          <p:nvPr/>
        </p:nvSpPr>
        <p:spPr>
          <a:xfrm>
            <a:off x="4014132" y="799831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553D2-73F7-44CB-874A-5CC2DF5FE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08" y="1366788"/>
            <a:ext cx="2743200" cy="1809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25D78B-3859-437E-9CEE-F4A310A2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314" y="1366788"/>
            <a:ext cx="2743200" cy="1809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6FE5A-7C12-4EE0-83AB-572264A26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262" y="2441076"/>
            <a:ext cx="571500" cy="57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F87864-43AB-4F16-A7E1-FBA74755B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120" y="2441936"/>
            <a:ext cx="571500" cy="571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DE7858-D049-4BA1-ABE1-ACCE937E6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9262" y="1366788"/>
            <a:ext cx="1238250" cy="8572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E39BE1-3137-4946-AD7E-B03D8EF01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4763" y="1366788"/>
            <a:ext cx="857250" cy="762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A522260-2805-4EC3-A6E5-2D3E6ADDA53F}"/>
              </a:ext>
            </a:extLst>
          </p:cNvPr>
          <p:cNvSpPr txBox="1"/>
          <p:nvPr/>
        </p:nvSpPr>
        <p:spPr>
          <a:xfrm>
            <a:off x="3974304" y="3229614"/>
            <a:ext cx="676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Predicción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errónea</a:t>
            </a:r>
            <a:endParaRPr lang="en-US" dirty="0"/>
          </a:p>
        </p:txBody>
      </p:sp>
      <p:pic>
        <p:nvPicPr>
          <p:cNvPr id="5" name="Picture 4" descr="A picture containing sitting, small, table, blue&#10;&#10;Description automatically generated">
            <a:extLst>
              <a:ext uri="{FF2B5EF4-FFF2-40B4-BE49-F238E27FC236}">
                <a16:creationId xmlns:a16="http://schemas.microsoft.com/office/drawing/2014/main" id="{B0DF66EF-35EE-4948-ADAE-8C9446F149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5995" y="3666587"/>
            <a:ext cx="857250" cy="704850"/>
          </a:xfrm>
          <a:prstGeom prst="rect">
            <a:avLst/>
          </a:prstGeom>
        </p:spPr>
      </p:pic>
      <p:pic>
        <p:nvPicPr>
          <p:cNvPr id="8" name="Picture 7" descr="A picture containing front, walking, water, woman&#10;&#10;Description automatically generated">
            <a:extLst>
              <a:ext uri="{FF2B5EF4-FFF2-40B4-BE49-F238E27FC236}">
                <a16:creationId xmlns:a16="http://schemas.microsoft.com/office/drawing/2014/main" id="{2FE1BF44-D410-4B12-BB12-F631A9D2C8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000" y="3679326"/>
            <a:ext cx="2743200" cy="1809750"/>
          </a:xfrm>
          <a:prstGeom prst="rect">
            <a:avLst/>
          </a:prstGeom>
        </p:spPr>
      </p:pic>
      <p:pic>
        <p:nvPicPr>
          <p:cNvPr id="12" name="Picture 11" descr="A picture containing indoor, game, soccer, court&#10;&#10;Description automatically generated">
            <a:extLst>
              <a:ext uri="{FF2B5EF4-FFF2-40B4-BE49-F238E27FC236}">
                <a16:creationId xmlns:a16="http://schemas.microsoft.com/office/drawing/2014/main" id="{4AC81864-F5A1-43FA-B9B2-4631A79FAE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8075" y="3679326"/>
            <a:ext cx="2743200" cy="1809750"/>
          </a:xfrm>
          <a:prstGeom prst="rect">
            <a:avLst/>
          </a:prstGeom>
        </p:spPr>
      </p:pic>
      <p:pic>
        <p:nvPicPr>
          <p:cNvPr id="15" name="Picture 14" descr="A picture containing table, sitting, white, street&#10;&#10;Description automatically generated">
            <a:extLst>
              <a:ext uri="{FF2B5EF4-FFF2-40B4-BE49-F238E27FC236}">
                <a16:creationId xmlns:a16="http://schemas.microsoft.com/office/drawing/2014/main" id="{A8E84F00-5A65-4E7F-87F6-1DA9AB6C98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2013" y="4604522"/>
            <a:ext cx="571500" cy="571500"/>
          </a:xfrm>
          <a:prstGeom prst="rect">
            <a:avLst/>
          </a:prstGeom>
        </p:spPr>
      </p:pic>
      <p:pic>
        <p:nvPicPr>
          <p:cNvPr id="18" name="Picture 17" descr="A picture containing table, baseball&#10;&#10;Description automatically generated">
            <a:extLst>
              <a:ext uri="{FF2B5EF4-FFF2-40B4-BE49-F238E27FC236}">
                <a16:creationId xmlns:a16="http://schemas.microsoft.com/office/drawing/2014/main" id="{DC82BB31-1DC9-46D9-8CB9-F092A644A4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4478" y="4604522"/>
            <a:ext cx="571500" cy="571500"/>
          </a:xfrm>
          <a:prstGeom prst="rect">
            <a:avLst/>
          </a:prstGeom>
        </p:spPr>
      </p:pic>
      <p:pic>
        <p:nvPicPr>
          <p:cNvPr id="21" name="Picture 20" descr="A picture containing boat, small, sitting, blue&#10;&#10;Description automatically generated">
            <a:extLst>
              <a:ext uri="{FF2B5EF4-FFF2-40B4-BE49-F238E27FC236}">
                <a16:creationId xmlns:a16="http://schemas.microsoft.com/office/drawing/2014/main" id="{8B316638-0807-41FA-BD81-C8F5DE1BDA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17679" y="3654925"/>
            <a:ext cx="12382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87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1795125" cy="6858000"/>
          </a:xfr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Funcional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59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0" y="436229"/>
            <a:ext cx="8687356" cy="5645278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/>
          <a:lstStyle/>
          <a:p>
            <a:r>
              <a:rPr lang="en-US" dirty="0" err="1"/>
              <a:t>Conclusiones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Las </a:t>
            </a:r>
            <a:r>
              <a:rPr lang="en-US" i="1" dirty="0" err="1"/>
              <a:t>computadoras</a:t>
            </a:r>
            <a:r>
              <a:rPr lang="en-US" i="1" dirty="0"/>
              <a:t> son </a:t>
            </a:r>
            <a:r>
              <a:rPr lang="en-US" i="1" dirty="0" err="1"/>
              <a:t>muy</a:t>
            </a:r>
            <a:r>
              <a:rPr lang="en-US" i="1" dirty="0"/>
              <a:t> </a:t>
            </a:r>
            <a:r>
              <a:rPr lang="en-US" i="1" dirty="0" err="1"/>
              <a:t>tontas</a:t>
            </a:r>
            <a:r>
              <a:rPr lang="en-US" i="1" dirty="0"/>
              <a:t>, solo </a:t>
            </a:r>
            <a:r>
              <a:rPr lang="en-US" i="1" dirty="0" err="1"/>
              <a:t>saben</a:t>
            </a:r>
            <a:r>
              <a:rPr lang="en-US" i="1" dirty="0"/>
              <a:t> </a:t>
            </a:r>
            <a:r>
              <a:rPr lang="en-US" i="1" dirty="0" err="1"/>
              <a:t>dar</a:t>
            </a:r>
            <a:r>
              <a:rPr lang="en-US" i="1" dirty="0"/>
              <a:t> </a:t>
            </a:r>
            <a:r>
              <a:rPr lang="en-US" i="1" dirty="0" err="1"/>
              <a:t>respuestas</a:t>
            </a:r>
            <a:r>
              <a:rPr lang="en-US" i="1" dirty="0"/>
              <a:t>”. Picasso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5" descr="Hollow accent block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733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Conclusiones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88143" y="1007999"/>
            <a:ext cx="11339513" cy="2339207"/>
          </a:xfrm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módelo</a:t>
            </a:r>
            <a:r>
              <a:rPr lang="en-US" dirty="0"/>
              <a:t> de </a:t>
            </a:r>
            <a:r>
              <a:rPr lang="en-US" dirty="0" err="1"/>
              <a:t>predicción</a:t>
            </a:r>
            <a:r>
              <a:rPr lang="en-US" dirty="0"/>
              <a:t> del punto </a:t>
            </a:r>
            <a:r>
              <a:rPr lang="en-US" dirty="0" err="1"/>
              <a:t>arrojo</a:t>
            </a:r>
            <a:r>
              <a:rPr lang="en-US" dirty="0"/>
              <a:t> un performance del 33%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predicción</a:t>
            </a:r>
            <a:endParaRPr lang="en-US" dirty="0"/>
          </a:p>
          <a:p>
            <a:r>
              <a:rPr lang="en-US" dirty="0"/>
              <a:t>Este </a:t>
            </a:r>
            <a:r>
              <a:rPr lang="en-US" dirty="0" err="1"/>
              <a:t>desempeno</a:t>
            </a:r>
            <a:r>
              <a:rPr lang="en-US" dirty="0"/>
              <a:t> </a:t>
            </a:r>
            <a:r>
              <a:rPr lang="en-US" dirty="0" err="1"/>
              <a:t>posiblemente</a:t>
            </a:r>
            <a:r>
              <a:rPr lang="en-US" dirty="0"/>
              <a:t> se </a:t>
            </a:r>
            <a:r>
              <a:rPr lang="en-US" dirty="0" err="1"/>
              <a:t>debió</a:t>
            </a:r>
            <a:r>
              <a:rPr lang="en-US" dirty="0"/>
              <a:t> por que se </a:t>
            </a:r>
            <a:r>
              <a:rPr lang="en-US" dirty="0" err="1"/>
              <a:t>redujó</a:t>
            </a:r>
            <a:r>
              <a:rPr lang="en-US" dirty="0"/>
              <a:t> </a:t>
            </a:r>
            <a:r>
              <a:rPr lang="en-US" dirty="0" err="1"/>
              <a:t>demasiado</a:t>
            </a:r>
            <a:r>
              <a:rPr lang="en-US" dirty="0"/>
              <a:t> la </a:t>
            </a:r>
            <a:r>
              <a:rPr lang="en-US" dirty="0" err="1"/>
              <a:t>dimensionalidad</a:t>
            </a:r>
            <a:r>
              <a:rPr lang="en-US" dirty="0"/>
              <a:t> de las </a:t>
            </a:r>
            <a:r>
              <a:rPr lang="en-US" dirty="0" err="1"/>
              <a:t>imágenes</a:t>
            </a:r>
            <a:r>
              <a:rPr lang="en-US" dirty="0"/>
              <a:t> y algo que es </a:t>
            </a:r>
            <a:r>
              <a:rPr lang="en-US" dirty="0" err="1"/>
              <a:t>sumamente</a:t>
            </a:r>
            <a:r>
              <a:rPr lang="en-US" dirty="0"/>
              <a:t> no lineal se </a:t>
            </a:r>
            <a:r>
              <a:rPr lang="en-US" dirty="0" err="1"/>
              <a:t>linearizo</a:t>
            </a:r>
            <a:r>
              <a:rPr lang="en-US" dirty="0"/>
              <a:t> de </a:t>
            </a:r>
            <a:r>
              <a:rPr lang="en-US" dirty="0" err="1"/>
              <a:t>más</a:t>
            </a:r>
            <a:r>
              <a:rPr lang="en-US" dirty="0"/>
              <a:t>.</a:t>
            </a:r>
          </a:p>
          <a:p>
            <a:r>
              <a:rPr lang="en-US" dirty="0"/>
              <a:t>El </a:t>
            </a:r>
            <a:r>
              <a:rPr lang="en-US" dirty="0" err="1"/>
              <a:t>enfoque</a:t>
            </a:r>
            <a:r>
              <a:rPr lang="en-US" dirty="0"/>
              <a:t> era </a:t>
            </a:r>
            <a:r>
              <a:rPr lang="en-US" dirty="0" err="1"/>
              <a:t>meramente</a:t>
            </a:r>
            <a:r>
              <a:rPr lang="en-US" dirty="0"/>
              <a:t> </a:t>
            </a:r>
            <a:r>
              <a:rPr lang="en-US" dirty="0" err="1"/>
              <a:t>académico</a:t>
            </a:r>
            <a:r>
              <a:rPr lang="en-US" dirty="0"/>
              <a:t> y una regression lineal simple no </a:t>
            </a:r>
            <a:r>
              <a:rPr lang="en-US" dirty="0" err="1"/>
              <a:t>detecta</a:t>
            </a:r>
            <a:r>
              <a:rPr lang="en-US" dirty="0"/>
              <a:t> </a:t>
            </a:r>
            <a:r>
              <a:rPr lang="en-US" dirty="0" err="1"/>
              <a:t>relaciones</a:t>
            </a:r>
            <a:r>
              <a:rPr lang="en-US" dirty="0"/>
              <a:t> no </a:t>
            </a:r>
            <a:r>
              <a:rPr lang="en-US" dirty="0" err="1"/>
              <a:t>lineales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imágenes</a:t>
            </a:r>
            <a:endParaRPr lang="en-US" dirty="0"/>
          </a:p>
          <a:p>
            <a:r>
              <a:rPr lang="en-US" dirty="0"/>
              <a:t>El Segundo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predicción</a:t>
            </a:r>
            <a:r>
              <a:rPr lang="en-US" dirty="0"/>
              <a:t> de </a:t>
            </a:r>
            <a:r>
              <a:rPr lang="en-US" dirty="0" err="1"/>
              <a:t>movimientos</a:t>
            </a:r>
            <a:r>
              <a:rPr lang="en-US" dirty="0"/>
              <a:t> no se </a:t>
            </a:r>
            <a:r>
              <a:rPr lang="en-US" dirty="0" err="1"/>
              <a:t>realizó</a:t>
            </a:r>
            <a:r>
              <a:rPr lang="en-US" dirty="0"/>
              <a:t> por </a:t>
            </a:r>
            <a:r>
              <a:rPr lang="en-US" dirty="0" err="1"/>
              <a:t>tiempo</a:t>
            </a:r>
            <a:r>
              <a:rPr lang="en-US" dirty="0"/>
              <a:t> y no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el output del primero es bajo performance. La idea es que el primer </a:t>
            </a:r>
            <a:r>
              <a:rPr lang="en-US" dirty="0" err="1"/>
              <a:t>módelo</a:t>
            </a:r>
            <a:r>
              <a:rPr lang="en-US" dirty="0"/>
              <a:t> </a:t>
            </a:r>
            <a:r>
              <a:rPr lang="en-US" dirty="0" err="1"/>
              <a:t>reduzca</a:t>
            </a:r>
            <a:r>
              <a:rPr lang="en-US" dirty="0"/>
              <a:t> la </a:t>
            </a:r>
            <a:r>
              <a:rPr lang="en-US" dirty="0" err="1"/>
              <a:t>superficie</a:t>
            </a:r>
            <a:r>
              <a:rPr lang="en-US" dirty="0"/>
              <a:t> de decision del Segundo </a:t>
            </a:r>
            <a:r>
              <a:rPr lang="en-US" dirty="0" err="1"/>
              <a:t>modelo</a:t>
            </a:r>
            <a:r>
              <a:rPr lang="en-US" dirty="0"/>
              <a:t> al </a:t>
            </a:r>
            <a:r>
              <a:rPr lang="en-US" dirty="0" err="1"/>
              <a:t>pasarle</a:t>
            </a:r>
            <a:r>
              <a:rPr lang="en-US" dirty="0"/>
              <a:t> solo el sprite </a:t>
            </a:r>
            <a:r>
              <a:rPr lang="en-US" dirty="0" err="1"/>
              <a:t>exacto</a:t>
            </a:r>
            <a:r>
              <a:rPr lang="en-US" dirty="0"/>
              <a:t> del </a:t>
            </a:r>
            <a:r>
              <a:rPr lang="en-US" dirty="0" err="1"/>
              <a:t>personaje</a:t>
            </a:r>
            <a:r>
              <a:rPr lang="en-US" dirty="0"/>
              <a:t> para </a:t>
            </a:r>
            <a:r>
              <a:rPr lang="en-US" dirty="0" err="1"/>
              <a:t>catalogar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movimiento</a:t>
            </a:r>
            <a:r>
              <a:rPr lang="en-US" dirty="0"/>
              <a:t>.</a:t>
            </a:r>
          </a:p>
          <a:p>
            <a:r>
              <a:rPr lang="en-US" dirty="0"/>
              <a:t>El primer </a:t>
            </a:r>
            <a:r>
              <a:rPr lang="en-US" dirty="0" err="1"/>
              <a:t>módelo</a:t>
            </a:r>
            <a:r>
              <a:rPr lang="en-US" dirty="0"/>
              <a:t> </a:t>
            </a:r>
            <a:r>
              <a:rPr lang="en-US" dirty="0" err="1"/>
              <a:t>sirvió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base </a:t>
            </a:r>
            <a:r>
              <a:rPr lang="en-US" dirty="0" err="1"/>
              <a:t>aprendizaje</a:t>
            </a:r>
            <a:r>
              <a:rPr lang="en-US" dirty="0"/>
              <a:t> y </a:t>
            </a:r>
            <a:r>
              <a:rPr lang="en-US" dirty="0" err="1"/>
              <a:t>como</a:t>
            </a:r>
            <a:r>
              <a:rPr lang="en-US" dirty="0"/>
              <a:t> una baseline para </a:t>
            </a:r>
            <a:r>
              <a:rPr lang="en-US" dirty="0" err="1"/>
              <a:t>compararlo</a:t>
            </a:r>
            <a:r>
              <a:rPr lang="en-US" dirty="0"/>
              <a:t> con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con </a:t>
            </a:r>
            <a:r>
              <a:rPr lang="en-US" dirty="0" err="1"/>
              <a:t>arquitectura</a:t>
            </a:r>
            <a:r>
              <a:rPr lang="en-US" dirty="0"/>
              <a:t> </a:t>
            </a:r>
            <a:r>
              <a:rPr lang="en-US" dirty="0" err="1"/>
              <a:t>definida</a:t>
            </a:r>
            <a:r>
              <a:rPr lang="en-US" dirty="0"/>
              <a:t> para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escenarios</a:t>
            </a:r>
            <a:r>
              <a:rPr lang="en-US" dirty="0"/>
              <a:t>.</a:t>
            </a:r>
          </a:p>
          <a:p>
            <a:r>
              <a:rPr lang="en-US" dirty="0"/>
              <a:t>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mejorar</a:t>
            </a:r>
            <a:r>
              <a:rPr lang="en-US" dirty="0"/>
              <a:t> la </a:t>
            </a:r>
            <a:r>
              <a:rPr lang="en-US" dirty="0" err="1"/>
              <a:t>predicción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arquitectura</a:t>
            </a:r>
            <a:r>
              <a:rPr lang="en-US" dirty="0"/>
              <a:t> de object detection o de border detection y una red neuronal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entrenada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ResNet</a:t>
            </a:r>
            <a:endParaRPr lang="en-US" dirty="0"/>
          </a:p>
          <a:p>
            <a:r>
              <a:rPr lang="en-US" dirty="0"/>
              <a:t>La idea de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ejercicio</a:t>
            </a:r>
            <a:r>
              <a:rPr lang="en-US" dirty="0"/>
              <a:t> era </a:t>
            </a:r>
            <a:r>
              <a:rPr lang="en-US" dirty="0" err="1"/>
              <a:t>hacerlo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cero y no solo </a:t>
            </a:r>
            <a:r>
              <a:rPr lang="en-US" dirty="0" err="1"/>
              <a:t>consumir</a:t>
            </a:r>
            <a:r>
              <a:rPr lang="en-US" dirty="0"/>
              <a:t> frameworks o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definidos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Experiencias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88143" y="1007999"/>
            <a:ext cx="11339513" cy="2339207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Se </a:t>
            </a:r>
            <a:r>
              <a:rPr lang="en-US" dirty="0" err="1"/>
              <a:t>pudo</a:t>
            </a:r>
            <a:r>
              <a:rPr lang="en-US" dirty="0"/>
              <a:t> </a:t>
            </a:r>
            <a:r>
              <a:rPr lang="en-US" dirty="0" err="1"/>
              <a:t>poner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práctica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la </a:t>
            </a:r>
            <a:r>
              <a:rPr lang="en-US" dirty="0" err="1"/>
              <a:t>teoría</a:t>
            </a:r>
            <a:r>
              <a:rPr lang="en-US" dirty="0"/>
              <a:t> </a:t>
            </a:r>
            <a:r>
              <a:rPr lang="en-US" dirty="0" err="1"/>
              <a:t>aprendida</a:t>
            </a:r>
            <a:r>
              <a:rPr lang="en-US" dirty="0"/>
              <a:t> hasta el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cuanto</a:t>
            </a:r>
            <a:r>
              <a:rPr lang="en-US" dirty="0"/>
              <a:t> a ML y NN</a:t>
            </a:r>
          </a:p>
          <a:p>
            <a:pPr marL="285750" indent="-285750">
              <a:buFontTx/>
              <a:buChar char="-"/>
            </a:pPr>
            <a:r>
              <a:rPr lang="en-US" dirty="0"/>
              <a:t>El </a:t>
            </a:r>
            <a:r>
              <a:rPr lang="en-US" dirty="0" err="1"/>
              <a:t>curso</a:t>
            </a:r>
            <a:r>
              <a:rPr lang="en-US" dirty="0"/>
              <a:t>  </a:t>
            </a:r>
            <a:r>
              <a:rPr lang="en-US" dirty="0" err="1"/>
              <a:t>sirvió</a:t>
            </a:r>
            <a:r>
              <a:rPr lang="en-US" dirty="0"/>
              <a:t> para </a:t>
            </a:r>
            <a:r>
              <a:rPr lang="en-US" dirty="0" err="1"/>
              <a:t>encontrar</a:t>
            </a:r>
            <a:r>
              <a:rPr lang="en-US" dirty="0"/>
              <a:t> </a:t>
            </a:r>
            <a:r>
              <a:rPr lang="en-US" dirty="0" err="1"/>
              <a:t>referencias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r>
              <a:rPr lang="en-US" dirty="0"/>
              <a:t> y </a:t>
            </a:r>
            <a:r>
              <a:rPr lang="en-US" dirty="0" err="1"/>
              <a:t>guias</a:t>
            </a:r>
            <a:r>
              <a:rPr lang="en-US" dirty="0"/>
              <a:t> </a:t>
            </a:r>
            <a:r>
              <a:rPr lang="en-US" dirty="0" err="1"/>
              <a:t>generales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Se </a:t>
            </a:r>
            <a:r>
              <a:rPr lang="en-US" dirty="0" err="1"/>
              <a:t>aprendió</a:t>
            </a:r>
            <a:r>
              <a:rPr lang="en-US" dirty="0"/>
              <a:t> a </a:t>
            </a:r>
            <a:r>
              <a:rPr lang="en-US" dirty="0" err="1"/>
              <a:t>pensar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terminos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, de </a:t>
            </a:r>
            <a:r>
              <a:rPr lang="en-US" dirty="0" err="1"/>
              <a:t>modelar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que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resolverse</a:t>
            </a:r>
            <a:r>
              <a:rPr lang="en-US" dirty="0"/>
              <a:t> con </a:t>
            </a:r>
            <a:r>
              <a:rPr lang="en-US" dirty="0" err="1"/>
              <a:t>datos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Antes de </a:t>
            </a:r>
            <a:r>
              <a:rPr lang="en-US" dirty="0" err="1"/>
              <a:t>programar</a:t>
            </a:r>
            <a:r>
              <a:rPr lang="en-US" dirty="0"/>
              <a:t> o </a:t>
            </a:r>
            <a:r>
              <a:rPr lang="en-US" dirty="0" err="1"/>
              <a:t>juntar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lo que sea, </a:t>
            </a:r>
            <a:r>
              <a:rPr lang="en-US" dirty="0" err="1"/>
              <a:t>tener</a:t>
            </a:r>
            <a:r>
              <a:rPr lang="en-US" dirty="0"/>
              <a:t> bien claro el </a:t>
            </a:r>
            <a:r>
              <a:rPr lang="en-US" dirty="0" err="1"/>
              <a:t>qué</a:t>
            </a:r>
            <a:r>
              <a:rPr lang="en-US" dirty="0"/>
              <a:t> y el </a:t>
            </a:r>
            <a:r>
              <a:rPr lang="en-US" dirty="0" err="1"/>
              <a:t>cómo</a:t>
            </a:r>
            <a:r>
              <a:rPr lang="en-US" dirty="0"/>
              <a:t>.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particular, el “</a:t>
            </a:r>
            <a:r>
              <a:rPr lang="en-US" dirty="0" err="1"/>
              <a:t>qué</a:t>
            </a:r>
            <a:r>
              <a:rPr lang="en-US" dirty="0"/>
              <a:t>” </a:t>
            </a:r>
            <a:r>
              <a:rPr lang="en-US" dirty="0" err="1"/>
              <a:t>estaba</a:t>
            </a:r>
            <a:r>
              <a:rPr lang="en-US" dirty="0"/>
              <a:t> claro, </a:t>
            </a:r>
            <a:r>
              <a:rPr lang="en-US" dirty="0" err="1"/>
              <a:t>pero</a:t>
            </a:r>
            <a:r>
              <a:rPr lang="en-US" dirty="0"/>
              <a:t> el </a:t>
            </a:r>
            <a:r>
              <a:rPr lang="en-US" dirty="0" err="1"/>
              <a:t>cómo</a:t>
            </a:r>
            <a:r>
              <a:rPr lang="en-US" dirty="0"/>
              <a:t>, la </a:t>
            </a:r>
            <a:r>
              <a:rPr lang="en-US" dirty="0" err="1"/>
              <a:t>modelación</a:t>
            </a:r>
            <a:r>
              <a:rPr lang="en-US" dirty="0"/>
              <a:t> de la </a:t>
            </a:r>
            <a:r>
              <a:rPr lang="en-US" dirty="0" err="1"/>
              <a:t>solución</a:t>
            </a:r>
            <a:r>
              <a:rPr lang="en-US" dirty="0"/>
              <a:t>, </a:t>
            </a:r>
            <a:r>
              <a:rPr lang="en-US" dirty="0" err="1"/>
              <a:t>fue</a:t>
            </a:r>
            <a:r>
              <a:rPr lang="en-US" dirty="0"/>
              <a:t> lo que </a:t>
            </a:r>
            <a:r>
              <a:rPr lang="en-US" dirty="0" err="1"/>
              <a:t>estuvo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debil</a:t>
            </a:r>
            <a:r>
              <a:rPr lang="en-US" dirty="0"/>
              <a:t>. No se debe </a:t>
            </a:r>
            <a:r>
              <a:rPr lang="en-US" dirty="0" err="1"/>
              <a:t>dar</a:t>
            </a:r>
            <a:r>
              <a:rPr lang="en-US" dirty="0"/>
              <a:t> nada por </a:t>
            </a:r>
            <a:r>
              <a:rPr lang="en-US" dirty="0" err="1"/>
              <a:t>sentado</a:t>
            </a:r>
            <a:r>
              <a:rPr lang="en-US" dirty="0"/>
              <a:t>, y </a:t>
            </a:r>
            <a:r>
              <a:rPr lang="en-US" dirty="0" err="1"/>
              <a:t>pensar</a:t>
            </a:r>
            <a:r>
              <a:rPr lang="en-US" dirty="0"/>
              <a:t> que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funcionar</a:t>
            </a:r>
            <a:r>
              <a:rPr lang="en-US" dirty="0"/>
              <a:t> a la </a:t>
            </a:r>
            <a:r>
              <a:rPr lang="en-US" dirty="0" err="1"/>
              <a:t>primera</a:t>
            </a:r>
            <a:r>
              <a:rPr lang="en-US" dirty="0"/>
              <a:t>. </a:t>
            </a:r>
            <a:r>
              <a:rPr lang="en-US" dirty="0" err="1"/>
              <a:t>Todo</a:t>
            </a:r>
            <a:r>
              <a:rPr lang="en-US" dirty="0"/>
              <a:t> es </a:t>
            </a:r>
            <a:r>
              <a:rPr lang="en-US" dirty="0" err="1"/>
              <a:t>iterativo</a:t>
            </a:r>
            <a:r>
              <a:rPr lang="en-US" dirty="0"/>
              <a:t>. </a:t>
            </a:r>
            <a:r>
              <a:rPr lang="en-US" dirty="0" err="1"/>
              <a:t>Entender</a:t>
            </a:r>
            <a:r>
              <a:rPr lang="en-US" dirty="0"/>
              <a:t> bien el </a:t>
            </a:r>
            <a:r>
              <a:rPr lang="en-US" dirty="0" err="1"/>
              <a:t>problema</a:t>
            </a:r>
            <a:r>
              <a:rPr lang="en-US" dirty="0"/>
              <a:t> y </a:t>
            </a:r>
            <a:r>
              <a:rPr lang="en-US" dirty="0" err="1"/>
              <a:t>elaborar</a:t>
            </a:r>
            <a:r>
              <a:rPr lang="en-US" dirty="0"/>
              <a:t> </a:t>
            </a:r>
            <a:r>
              <a:rPr lang="en-US" dirty="0" err="1"/>
              <a:t>hipotesis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solución</a:t>
            </a:r>
            <a:r>
              <a:rPr lang="en-US" dirty="0"/>
              <a:t> y </a:t>
            </a:r>
            <a:r>
              <a:rPr lang="en-US" dirty="0" err="1"/>
              <a:t>validarla</a:t>
            </a:r>
            <a:r>
              <a:rPr lang="en-US" dirty="0"/>
              <a:t> o </a:t>
            </a:r>
            <a:r>
              <a:rPr lang="en-US" dirty="0" err="1"/>
              <a:t>pedir</a:t>
            </a:r>
            <a:r>
              <a:rPr lang="en-US" dirty="0"/>
              <a:t> </a:t>
            </a:r>
            <a:r>
              <a:rPr lang="en-US" dirty="0" err="1"/>
              <a:t>consejo</a:t>
            </a:r>
            <a:r>
              <a:rPr lang="en-US" dirty="0"/>
              <a:t>.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seria</a:t>
            </a:r>
            <a:r>
              <a:rPr lang="en-US" dirty="0"/>
              <a:t> una </a:t>
            </a:r>
            <a:r>
              <a:rPr lang="en-US" dirty="0" err="1"/>
              <a:t>fáse</a:t>
            </a:r>
            <a:r>
              <a:rPr lang="en-US" dirty="0"/>
              <a:t> de </a:t>
            </a:r>
            <a:r>
              <a:rPr lang="en-US" dirty="0" err="1"/>
              <a:t>análisis</a:t>
            </a:r>
            <a:r>
              <a:rPr lang="en-US" dirty="0"/>
              <a:t>. Hay que </a:t>
            </a:r>
            <a:r>
              <a:rPr lang="en-US" dirty="0" err="1"/>
              <a:t>aprender</a:t>
            </a:r>
            <a:r>
              <a:rPr lang="en-US" dirty="0"/>
              <a:t> a </a:t>
            </a:r>
            <a:r>
              <a:rPr lang="en-US" dirty="0" err="1"/>
              <a:t>elaborar</a:t>
            </a:r>
            <a:r>
              <a:rPr lang="en-US" dirty="0"/>
              <a:t> </a:t>
            </a:r>
            <a:r>
              <a:rPr lang="en-US" dirty="0" err="1"/>
              <a:t>teorías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hay que </a:t>
            </a:r>
            <a:r>
              <a:rPr lang="en-US" dirty="0" err="1"/>
              <a:t>elaborar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“que </a:t>
            </a:r>
            <a:r>
              <a:rPr lang="en-US" dirty="0" err="1"/>
              <a:t>resuelvan</a:t>
            </a:r>
            <a:r>
              <a:rPr lang="en-US" dirty="0"/>
              <a:t> el </a:t>
            </a:r>
            <a:r>
              <a:rPr lang="en-US" dirty="0" err="1"/>
              <a:t>mundo</a:t>
            </a:r>
            <a:r>
              <a:rPr lang="en-US" dirty="0"/>
              <a:t>”. Deben ser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acotados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dirty="0" err="1"/>
              <a:t>específica</a:t>
            </a:r>
            <a:r>
              <a:rPr lang="en-US" dirty="0"/>
              <a:t> y </a:t>
            </a:r>
            <a:r>
              <a:rPr lang="en-US" dirty="0" err="1"/>
              <a:t>problema</a:t>
            </a:r>
            <a:r>
              <a:rPr lang="en-US" dirty="0"/>
              <a:t> que </a:t>
            </a:r>
            <a:r>
              <a:rPr lang="en-US" dirty="0" err="1"/>
              <a:t>resuelven</a:t>
            </a:r>
            <a:r>
              <a:rPr lang="en-US" dirty="0"/>
              <a:t>. Por </a:t>
            </a:r>
            <a:r>
              <a:rPr lang="en-US" dirty="0" err="1"/>
              <a:t>ejemplo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se </a:t>
            </a:r>
            <a:r>
              <a:rPr lang="en-US" dirty="0" err="1"/>
              <a:t>hizo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especifico</a:t>
            </a:r>
            <a:r>
              <a:rPr lang="en-US" dirty="0"/>
              <a:t> a Ryu de SF2 de SNES y no se </a:t>
            </a:r>
            <a:r>
              <a:rPr lang="en-US" dirty="0" err="1"/>
              <a:t>hizo</a:t>
            </a:r>
            <a:r>
              <a:rPr lang="en-US" dirty="0"/>
              <a:t> para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personaje</a:t>
            </a:r>
            <a:r>
              <a:rPr lang="en-US" dirty="0"/>
              <a:t> de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juego</a:t>
            </a:r>
            <a:r>
              <a:rPr lang="en-US" dirty="0"/>
              <a:t> de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consola</a:t>
            </a:r>
            <a:r>
              <a:rPr lang="en-US" dirty="0"/>
              <a:t>. Es </a:t>
            </a:r>
            <a:r>
              <a:rPr lang="en-US" dirty="0" err="1"/>
              <a:t>mejor</a:t>
            </a:r>
            <a:r>
              <a:rPr lang="en-US" dirty="0"/>
              <a:t> un </a:t>
            </a:r>
            <a:r>
              <a:rPr lang="en-US" dirty="0" err="1"/>
              <a:t>módelo</a:t>
            </a:r>
            <a:r>
              <a:rPr lang="en-US" dirty="0"/>
              <a:t> </a:t>
            </a:r>
            <a:r>
              <a:rPr lang="en-US" dirty="0" err="1"/>
              <a:t>pequeno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alcance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exacto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predicciones</a:t>
            </a:r>
            <a:r>
              <a:rPr lang="en-US" dirty="0"/>
              <a:t> a uno que </a:t>
            </a:r>
            <a:r>
              <a:rPr lang="en-US" dirty="0" err="1"/>
              <a:t>abarque</a:t>
            </a:r>
            <a:r>
              <a:rPr lang="en-US" dirty="0"/>
              <a:t> </a:t>
            </a:r>
            <a:r>
              <a:rPr lang="en-US" dirty="0" err="1"/>
              <a:t>mucho</a:t>
            </a:r>
            <a:r>
              <a:rPr lang="en-US" dirty="0"/>
              <a:t>, sea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complejo</a:t>
            </a:r>
            <a:r>
              <a:rPr lang="en-US" dirty="0"/>
              <a:t> y </a:t>
            </a:r>
            <a:r>
              <a:rPr lang="en-US" dirty="0" err="1"/>
              <a:t>prediga</a:t>
            </a:r>
            <a:r>
              <a:rPr lang="en-US" dirty="0"/>
              <a:t> poco. “El que </a:t>
            </a:r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abarca</a:t>
            </a:r>
            <a:r>
              <a:rPr lang="en-US" dirty="0"/>
              <a:t> poco </a:t>
            </a:r>
            <a:r>
              <a:rPr lang="en-US" dirty="0" err="1"/>
              <a:t>aprieta</a:t>
            </a:r>
            <a:r>
              <a:rPr lang="en-US" dirty="0"/>
              <a:t>”. Ver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pequenos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especificos</a:t>
            </a:r>
            <a:r>
              <a:rPr lang="en-US" dirty="0"/>
              <a:t> y </a:t>
            </a:r>
            <a:r>
              <a:rPr lang="en-US" dirty="0" err="1"/>
              <a:t>encadenados</a:t>
            </a:r>
            <a:r>
              <a:rPr lang="en-US" dirty="0"/>
              <a:t> para resolver un </a:t>
            </a:r>
            <a:r>
              <a:rPr lang="en-US" dirty="0" err="1"/>
              <a:t>problema</a:t>
            </a:r>
            <a:r>
              <a:rPr lang="en-US" dirty="0"/>
              <a:t> mayor.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Cuidar</a:t>
            </a:r>
            <a:r>
              <a:rPr lang="en-US" dirty="0"/>
              <a:t> el garbage in, garbage out, el </a:t>
            </a:r>
            <a:r>
              <a:rPr lang="en-US" dirty="0" err="1"/>
              <a:t>módelo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un evaluation </a:t>
            </a:r>
            <a:r>
              <a:rPr lang="en-US" dirty="0" err="1"/>
              <a:t>estadisticamente</a:t>
            </a:r>
            <a:r>
              <a:rPr lang="en-US" dirty="0"/>
              <a:t> con </a:t>
            </a:r>
            <a:r>
              <a:rPr lang="en-US" dirty="0" err="1"/>
              <a:t>mucha</a:t>
            </a:r>
            <a:r>
              <a:rPr lang="en-US" dirty="0"/>
              <a:t> precision, un loss </a:t>
            </a:r>
            <a:r>
              <a:rPr lang="en-US" dirty="0" err="1"/>
              <a:t>muy</a:t>
            </a:r>
            <a:r>
              <a:rPr lang="en-US" dirty="0"/>
              <a:t> bajo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fallar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casi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sus </a:t>
            </a:r>
            <a:r>
              <a:rPr lang="en-US" dirty="0" err="1"/>
              <a:t>predicciones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el </a:t>
            </a:r>
            <a:r>
              <a:rPr lang="en-US" dirty="0" err="1"/>
              <a:t>qué</a:t>
            </a:r>
            <a:r>
              <a:rPr lang="en-US" dirty="0"/>
              <a:t> y el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mal </a:t>
            </a:r>
            <a:r>
              <a:rPr lang="en-US" dirty="0" err="1"/>
              <a:t>desde</a:t>
            </a:r>
            <a:r>
              <a:rPr lang="en-US" dirty="0"/>
              <a:t> el </a:t>
            </a:r>
            <a:r>
              <a:rPr lang="en-US" dirty="0" err="1"/>
              <a:t>inicio</a:t>
            </a:r>
            <a:r>
              <a:rPr lang="en-US" dirty="0"/>
              <a:t>.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01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Experiencias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88143" y="991221"/>
            <a:ext cx="11339513" cy="2339207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El </a:t>
            </a:r>
            <a:r>
              <a:rPr lang="en-US" dirty="0" err="1"/>
              <a:t>trabajo</a:t>
            </a:r>
            <a:r>
              <a:rPr lang="en-US" dirty="0"/>
              <a:t> de </a:t>
            </a:r>
            <a:r>
              <a:rPr lang="en-US" dirty="0" err="1"/>
              <a:t>modelar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ML es </a:t>
            </a:r>
            <a:r>
              <a:rPr lang="en-US" dirty="0" err="1"/>
              <a:t>practicamente</a:t>
            </a:r>
            <a:r>
              <a:rPr lang="en-US" dirty="0"/>
              <a:t> 70% </a:t>
            </a:r>
            <a:r>
              <a:rPr lang="en-US" dirty="0" err="1"/>
              <a:t>trabajo</a:t>
            </a:r>
            <a:r>
              <a:rPr lang="en-US" dirty="0"/>
              <a:t> manual y 30% 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algoritmico</a:t>
            </a:r>
            <a:r>
              <a:rPr lang="en-US" dirty="0"/>
              <a:t>. El </a:t>
            </a:r>
            <a:r>
              <a:rPr lang="en-US" dirty="0" err="1"/>
              <a:t>trabajo</a:t>
            </a:r>
            <a:r>
              <a:rPr lang="en-US" dirty="0"/>
              <a:t> manual es </a:t>
            </a:r>
            <a:r>
              <a:rPr lang="en-US" dirty="0" err="1"/>
              <a:t>practicamente</a:t>
            </a:r>
            <a:r>
              <a:rPr lang="en-US" dirty="0"/>
              <a:t> el data engineering y el labeling y el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algorítmico</a:t>
            </a:r>
            <a:r>
              <a:rPr lang="en-US" dirty="0"/>
              <a:t> es </a:t>
            </a:r>
            <a:r>
              <a:rPr lang="en-US" dirty="0" err="1"/>
              <a:t>elegir</a:t>
            </a:r>
            <a:r>
              <a:rPr lang="en-US" dirty="0"/>
              <a:t> el </a:t>
            </a:r>
            <a:r>
              <a:rPr lang="en-US" dirty="0" err="1"/>
              <a:t>módelo</a:t>
            </a:r>
            <a:r>
              <a:rPr lang="en-US" dirty="0"/>
              <a:t>, </a:t>
            </a:r>
            <a:r>
              <a:rPr lang="en-US" dirty="0" err="1"/>
              <a:t>entrenarlo,ajustar</a:t>
            </a:r>
            <a:r>
              <a:rPr lang="en-US" dirty="0"/>
              <a:t> </a:t>
            </a:r>
            <a:r>
              <a:rPr lang="en-US" dirty="0" err="1"/>
              <a:t>parámetros</a:t>
            </a:r>
            <a:r>
              <a:rPr lang="en-US" dirty="0"/>
              <a:t>, etc.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solución</a:t>
            </a:r>
            <a:r>
              <a:rPr lang="en-US" dirty="0"/>
              <a:t> y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bien </a:t>
            </a:r>
            <a:r>
              <a:rPr lang="en-US" dirty="0" err="1"/>
              <a:t>desde</a:t>
            </a:r>
            <a:r>
              <a:rPr lang="en-US" dirty="0"/>
              <a:t> el </a:t>
            </a:r>
            <a:r>
              <a:rPr lang="en-US" dirty="0" err="1"/>
              <a:t>inicio</a:t>
            </a:r>
            <a:r>
              <a:rPr lang="en-US" dirty="0"/>
              <a:t>, el </a:t>
            </a:r>
            <a:r>
              <a:rPr lang="en-US" dirty="0" err="1"/>
              <a:t>módelo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 ser la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fácil</a:t>
            </a:r>
            <a:r>
              <a:rPr lang="en-US" dirty="0"/>
              <a:t> y la que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corregir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rápido</a:t>
            </a:r>
            <a:r>
              <a:rPr lang="en-US" dirty="0"/>
              <a:t>. No </a:t>
            </a:r>
            <a:r>
              <a:rPr lang="en-US" dirty="0" err="1"/>
              <a:t>asi</a:t>
            </a:r>
            <a:r>
              <a:rPr lang="en-US" dirty="0"/>
              <a:t> lo </a:t>
            </a:r>
            <a:r>
              <a:rPr lang="en-US" dirty="0" err="1"/>
              <a:t>mismo</a:t>
            </a:r>
            <a:r>
              <a:rPr lang="en-US" dirty="0"/>
              <a:t> de los </a:t>
            </a:r>
            <a:r>
              <a:rPr lang="en-US" dirty="0" err="1"/>
              <a:t>primeros</a:t>
            </a:r>
            <a:r>
              <a:rPr lang="en-US" dirty="0"/>
              <a:t> </a:t>
            </a:r>
            <a:r>
              <a:rPr lang="en-US" dirty="0" err="1"/>
              <a:t>tres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/>
              <a:t>Se </a:t>
            </a:r>
            <a:r>
              <a:rPr lang="en-US" dirty="0" err="1"/>
              <a:t>requieren</a:t>
            </a:r>
            <a:r>
              <a:rPr lang="en-US" dirty="0"/>
              <a:t>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para que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funcione</a:t>
            </a:r>
            <a:r>
              <a:rPr lang="en-US" dirty="0"/>
              <a:t> </a:t>
            </a:r>
            <a:r>
              <a:rPr lang="en-US" dirty="0" err="1"/>
              <a:t>bien.Sin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no hay </a:t>
            </a:r>
            <a:r>
              <a:rPr lang="en-US" dirty="0" err="1"/>
              <a:t>magia</a:t>
            </a:r>
            <a:r>
              <a:rPr lang="en-US" dirty="0"/>
              <a:t>, la </a:t>
            </a:r>
            <a:r>
              <a:rPr lang="en-US" dirty="0" err="1"/>
              <a:t>máquina</a:t>
            </a:r>
            <a:r>
              <a:rPr lang="en-US" dirty="0"/>
              <a:t> no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arte</a:t>
            </a:r>
            <a:r>
              <a:rPr lang="en-US" dirty="0"/>
              <a:t> de </a:t>
            </a:r>
            <a:r>
              <a:rPr lang="en-US" dirty="0" err="1"/>
              <a:t>magia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no </a:t>
            </a:r>
            <a:r>
              <a:rPr lang="en-US" dirty="0" err="1"/>
              <a:t>aprendió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r>
              <a:rPr lang="en-US" dirty="0"/>
              <a:t> primero.</a:t>
            </a:r>
          </a:p>
          <a:p>
            <a:pPr marL="285750" indent="-285750">
              <a:buFontTx/>
              <a:buChar char="-"/>
            </a:pPr>
            <a:r>
              <a:rPr lang="en-US" dirty="0"/>
              <a:t>El ML es una </a:t>
            </a:r>
            <a:r>
              <a:rPr lang="en-US" dirty="0" err="1"/>
              <a:t>nueva</a:t>
            </a:r>
            <a:r>
              <a:rPr lang="en-US" dirty="0"/>
              <a:t> forma de </a:t>
            </a:r>
            <a:r>
              <a:rPr lang="en-US" dirty="0" err="1"/>
              <a:t>hacer</a:t>
            </a:r>
            <a:r>
              <a:rPr lang="en-US" dirty="0"/>
              <a:t> software y un nuevo </a:t>
            </a:r>
            <a:r>
              <a:rPr lang="en-US" dirty="0" err="1"/>
              <a:t>paradigma</a:t>
            </a:r>
            <a:r>
              <a:rPr lang="en-US" dirty="0"/>
              <a:t> y </a:t>
            </a:r>
            <a:r>
              <a:rPr lang="en-US" dirty="0" err="1"/>
              <a:t>habrá</a:t>
            </a:r>
            <a:r>
              <a:rPr lang="en-US" dirty="0"/>
              <a:t> que </a:t>
            </a:r>
            <a:r>
              <a:rPr lang="en-US" dirty="0" err="1"/>
              <a:t>adaptarse</a:t>
            </a:r>
            <a:r>
              <a:rPr lang="en-US" dirty="0"/>
              <a:t> a el,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 </a:t>
            </a:r>
            <a:r>
              <a:rPr lang="en-US" dirty="0" err="1"/>
              <a:t>hubo</a:t>
            </a:r>
            <a:r>
              <a:rPr lang="en-US" dirty="0"/>
              <a:t> que </a:t>
            </a:r>
            <a:r>
              <a:rPr lang="en-US" dirty="0" err="1"/>
              <a:t>adaptarse</a:t>
            </a:r>
            <a:r>
              <a:rPr lang="en-US" dirty="0"/>
              <a:t> al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orientado</a:t>
            </a:r>
            <a:r>
              <a:rPr lang="en-US" dirty="0"/>
              <a:t> a </a:t>
            </a:r>
            <a:r>
              <a:rPr lang="en-US" dirty="0" err="1"/>
              <a:t>objetos</a:t>
            </a:r>
            <a:r>
              <a:rPr lang="en-US" dirty="0"/>
              <a:t>, o a </a:t>
            </a:r>
            <a:r>
              <a:rPr lang="en-US" dirty="0" err="1"/>
              <a:t>cliente</a:t>
            </a:r>
            <a:r>
              <a:rPr lang="en-US" dirty="0"/>
              <a:t> </a:t>
            </a:r>
            <a:r>
              <a:rPr lang="en-US" dirty="0" err="1"/>
              <a:t>servidor</a:t>
            </a:r>
            <a:r>
              <a:rPr lang="en-US" dirty="0"/>
              <a:t> o </a:t>
            </a:r>
            <a:r>
              <a:rPr lang="en-US" dirty="0" err="1"/>
              <a:t>servicios</a:t>
            </a:r>
            <a:r>
              <a:rPr lang="en-US" dirty="0"/>
              <a:t>, etc. </a:t>
            </a:r>
          </a:p>
          <a:p>
            <a:pPr marL="285750" indent="-285750">
              <a:buFontTx/>
              <a:buChar char="-"/>
            </a:pPr>
            <a:r>
              <a:rPr lang="en-US" dirty="0"/>
              <a:t>Hay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que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resolverse</a:t>
            </a:r>
            <a:r>
              <a:rPr lang="en-US" dirty="0"/>
              <a:t> con ML y hay </a:t>
            </a:r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potencial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cuanto</a:t>
            </a:r>
            <a:r>
              <a:rPr lang="en-US" dirty="0"/>
              <a:t> a </a:t>
            </a:r>
            <a:r>
              <a:rPr lang="en-US" dirty="0" err="1"/>
              <a:t>usos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428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rge image placeholder">
            <a:extLst>
              <a:ext uri="{FF2B5EF4-FFF2-40B4-BE49-F238E27FC236}">
                <a16:creationId xmlns:a16="http://schemas.microsoft.com/office/drawing/2014/main" id="{FB15BC12-29C3-3D4B-805A-8A860D70CA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888866-542D-43D4-BFE1-045D3635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4813138"/>
            <a:ext cx="691517" cy="1026777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67AA2A8-C66E-4F4C-A6E7-E7ABCE7E9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463958" y="5610101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8744987-7958-44D9-AE6F-009CA4C08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87" y="5061420"/>
            <a:ext cx="5879446" cy="544378"/>
          </a:xfrm>
        </p:spPr>
        <p:txBody>
          <a:bodyPr/>
          <a:lstStyle/>
          <a:p>
            <a:r>
              <a:rPr lang="en-US" sz="1400" i="1" dirty="0"/>
              <a:t>“La </a:t>
            </a:r>
            <a:r>
              <a:rPr lang="en-US" sz="1400" i="1" dirty="0" err="1"/>
              <a:t>parte</a:t>
            </a:r>
            <a:r>
              <a:rPr lang="en-US" sz="1400" i="1" dirty="0"/>
              <a:t> </a:t>
            </a:r>
            <a:r>
              <a:rPr lang="en-US" sz="1400" i="1" dirty="0" err="1"/>
              <a:t>más</a:t>
            </a:r>
            <a:r>
              <a:rPr lang="en-US" sz="1400" i="1" dirty="0"/>
              <a:t> triste de </a:t>
            </a:r>
            <a:r>
              <a:rPr lang="en-US" sz="1400" i="1" dirty="0" err="1"/>
              <a:t>estos</a:t>
            </a:r>
            <a:r>
              <a:rPr lang="en-US" sz="1400" i="1" dirty="0"/>
              <a:t> </a:t>
            </a:r>
            <a:r>
              <a:rPr lang="en-US" sz="1400" i="1" dirty="0" err="1"/>
              <a:t>tiempos</a:t>
            </a:r>
            <a:r>
              <a:rPr lang="en-US" sz="1400" i="1" dirty="0"/>
              <a:t>, es que la </a:t>
            </a:r>
            <a:r>
              <a:rPr lang="en-US" sz="1400" i="1" dirty="0" err="1"/>
              <a:t>Ciencia</a:t>
            </a:r>
            <a:r>
              <a:rPr lang="en-US" sz="1400" i="1" dirty="0"/>
              <a:t> genera </a:t>
            </a:r>
            <a:r>
              <a:rPr lang="en-US" sz="1400" i="1" dirty="0" err="1"/>
              <a:t>conocimiento</a:t>
            </a:r>
            <a:r>
              <a:rPr lang="en-US" sz="1400" i="1" dirty="0"/>
              <a:t> </a:t>
            </a:r>
            <a:r>
              <a:rPr lang="en-US" sz="1400" i="1" dirty="0" err="1"/>
              <a:t>más</a:t>
            </a:r>
            <a:r>
              <a:rPr lang="en-US" sz="1400" i="1" dirty="0"/>
              <a:t> </a:t>
            </a:r>
            <a:r>
              <a:rPr lang="en-US" sz="1400" i="1" dirty="0" err="1"/>
              <a:t>rápido</a:t>
            </a:r>
            <a:r>
              <a:rPr lang="en-US" sz="1400" i="1" dirty="0"/>
              <a:t> que lo que la Sociedad </a:t>
            </a:r>
            <a:r>
              <a:rPr lang="en-US" sz="1400" i="1" dirty="0" err="1"/>
              <a:t>adquiere</a:t>
            </a:r>
            <a:r>
              <a:rPr lang="en-US" sz="1400" i="1" dirty="0"/>
              <a:t> </a:t>
            </a:r>
            <a:r>
              <a:rPr lang="en-US" sz="1400" i="1" dirty="0" err="1"/>
              <a:t>sabiduria</a:t>
            </a:r>
            <a:r>
              <a:rPr lang="en-US" sz="1400" i="1" dirty="0"/>
              <a:t>”</a:t>
            </a:r>
            <a:r>
              <a:rPr lang="en-US" sz="1400" dirty="0"/>
              <a:t>. Asimov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ABF5B12D-6F10-4377-9094-B3E79ECB1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 flipV="1">
            <a:off x="463958" y="4860371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placeholder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834641"/>
            <a:ext cx="4459766" cy="1729734"/>
          </a:xfrm>
        </p:spPr>
        <p:txBody>
          <a:bodyPr/>
          <a:lstStyle/>
          <a:p>
            <a:r>
              <a:rPr lang="en-US" dirty="0"/>
              <a:t>Gracias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512" y="3859066"/>
            <a:ext cx="218900" cy="2189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Jesus Saucedo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8512" y="4159224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34849" y="4124674"/>
            <a:ext cx="3521514" cy="288000"/>
          </a:xfrm>
        </p:spPr>
        <p:txBody>
          <a:bodyPr/>
          <a:lstStyle/>
          <a:p>
            <a:r>
              <a:rPr lang="en-US" dirty="0"/>
              <a:t>jesus.saucedo83@gmail.com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Contexto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5472000" cy="3119384"/>
          </a:xfrm>
        </p:spPr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los </a:t>
            </a:r>
            <a:r>
              <a:rPr lang="en-US" dirty="0" err="1"/>
              <a:t>últimos</a:t>
            </a:r>
            <a:r>
              <a:rPr lang="en-US" dirty="0"/>
              <a:t> </a:t>
            </a:r>
            <a:r>
              <a:rPr lang="en-US" dirty="0" err="1"/>
              <a:t>tiempos</a:t>
            </a:r>
            <a:r>
              <a:rPr lang="en-US" dirty="0"/>
              <a:t> ha </a:t>
            </a:r>
            <a:r>
              <a:rPr lang="en-US" dirty="0" err="1"/>
              <a:t>surgido</a:t>
            </a:r>
            <a:r>
              <a:rPr lang="en-US" dirty="0"/>
              <a:t> un notable </a:t>
            </a:r>
            <a:r>
              <a:rPr lang="en-US" dirty="0" err="1"/>
              <a:t>interés</a:t>
            </a:r>
            <a:r>
              <a:rPr lang="en-US" dirty="0"/>
              <a:t> por el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videojuegos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deporte</a:t>
            </a:r>
            <a:r>
              <a:rPr lang="en-US" dirty="0"/>
              <a:t>, e-sports. </a:t>
            </a:r>
            <a:r>
              <a:rPr lang="en-US" dirty="0" err="1"/>
              <a:t>Estos</a:t>
            </a:r>
            <a:r>
              <a:rPr lang="en-US" dirty="0"/>
              <a:t> se </a:t>
            </a:r>
            <a:r>
              <a:rPr lang="en-US" dirty="0" err="1"/>
              <a:t>vuelven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una </a:t>
            </a:r>
            <a:r>
              <a:rPr lang="en-US" dirty="0" err="1"/>
              <a:t>disciplina</a:t>
            </a:r>
            <a:r>
              <a:rPr lang="en-US" dirty="0"/>
              <a:t> que </a:t>
            </a:r>
            <a:r>
              <a:rPr lang="en-US" dirty="0" err="1"/>
              <a:t>requiere</a:t>
            </a:r>
            <a:r>
              <a:rPr lang="en-US" dirty="0"/>
              <a:t> de </a:t>
            </a:r>
            <a:r>
              <a:rPr lang="en-US" dirty="0" err="1"/>
              <a:t>análisis</a:t>
            </a:r>
            <a:r>
              <a:rPr lang="en-US" dirty="0"/>
              <a:t> serio y </a:t>
            </a:r>
            <a:r>
              <a:rPr lang="en-US" dirty="0" err="1"/>
              <a:t>objetivo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herramientas</a:t>
            </a:r>
            <a:r>
              <a:rPr lang="en-US" dirty="0"/>
              <a:t> </a:t>
            </a:r>
            <a:r>
              <a:rPr lang="en-US" dirty="0" err="1"/>
              <a:t>análiticas</a:t>
            </a:r>
            <a:r>
              <a:rPr lang="en-US" dirty="0"/>
              <a:t> y </a:t>
            </a:r>
            <a:r>
              <a:rPr lang="en-US" dirty="0" err="1"/>
              <a:t>matemáticas</a:t>
            </a:r>
            <a:r>
              <a:rPr lang="en-US" dirty="0"/>
              <a:t>. Una de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áreas</a:t>
            </a:r>
            <a:r>
              <a:rPr lang="en-US" dirty="0"/>
              <a:t> de </a:t>
            </a:r>
            <a:r>
              <a:rPr lang="en-US" dirty="0" err="1"/>
              <a:t>análisis</a:t>
            </a:r>
            <a:r>
              <a:rPr lang="en-US" dirty="0"/>
              <a:t> son las </a:t>
            </a:r>
            <a:r>
              <a:rPr lang="en-US" dirty="0" err="1"/>
              <a:t>estrategias</a:t>
            </a:r>
            <a:r>
              <a:rPr lang="en-US" dirty="0"/>
              <a:t> dentro de un </a:t>
            </a:r>
            <a:r>
              <a:rPr lang="en-US" dirty="0" err="1"/>
              <a:t>juego</a:t>
            </a:r>
            <a:r>
              <a:rPr lang="en-US" dirty="0"/>
              <a:t>.  La </a:t>
            </a:r>
            <a:r>
              <a:rPr lang="en-US" dirty="0" err="1"/>
              <a:t>estrategia</a:t>
            </a:r>
            <a:r>
              <a:rPr lang="en-US" dirty="0"/>
              <a:t> se define </a:t>
            </a:r>
            <a:r>
              <a:rPr lang="en-US" dirty="0" err="1"/>
              <a:t>como</a:t>
            </a:r>
            <a:r>
              <a:rPr lang="en-US" dirty="0"/>
              <a:t> una </a:t>
            </a:r>
            <a:r>
              <a:rPr lang="en-US" dirty="0" err="1"/>
              <a:t>serie</a:t>
            </a:r>
            <a:r>
              <a:rPr lang="en-US" dirty="0"/>
              <a:t> de </a:t>
            </a:r>
            <a:r>
              <a:rPr lang="en-US" dirty="0" err="1"/>
              <a:t>acciones</a:t>
            </a:r>
            <a:r>
              <a:rPr lang="en-US" dirty="0"/>
              <a:t> </a:t>
            </a:r>
            <a:r>
              <a:rPr lang="en-US" dirty="0" err="1"/>
              <a:t>lógicas</a:t>
            </a:r>
            <a:r>
              <a:rPr lang="en-US" dirty="0"/>
              <a:t> con </a:t>
            </a:r>
            <a:r>
              <a:rPr lang="en-US" dirty="0" err="1"/>
              <a:t>sentido</a:t>
            </a:r>
            <a:r>
              <a:rPr lang="en-US" dirty="0"/>
              <a:t> dentro del </a:t>
            </a:r>
            <a:r>
              <a:rPr lang="en-US" dirty="0" err="1"/>
              <a:t>contexto</a:t>
            </a:r>
            <a:r>
              <a:rPr lang="en-US" dirty="0"/>
              <a:t> del </a:t>
            </a:r>
            <a:r>
              <a:rPr lang="en-US" dirty="0" err="1"/>
              <a:t>juego</a:t>
            </a:r>
            <a:r>
              <a:rPr lang="en-US" dirty="0"/>
              <a:t> que </a:t>
            </a:r>
            <a:r>
              <a:rPr lang="en-US" dirty="0" err="1"/>
              <a:t>ayudan</a:t>
            </a:r>
            <a:r>
              <a:rPr lang="en-US" dirty="0"/>
              <a:t> a </a:t>
            </a:r>
            <a:r>
              <a:rPr lang="en-US" dirty="0" err="1"/>
              <a:t>lograr</a:t>
            </a:r>
            <a:r>
              <a:rPr lang="en-US" dirty="0"/>
              <a:t> </a:t>
            </a:r>
            <a:r>
              <a:rPr lang="en-US" dirty="0" err="1"/>
              <a:t>determinado</a:t>
            </a:r>
            <a:r>
              <a:rPr lang="en-US" dirty="0"/>
              <a:t> </a:t>
            </a:r>
            <a:r>
              <a:rPr lang="en-US" dirty="0" err="1"/>
              <a:t>objetivo</a:t>
            </a:r>
            <a:r>
              <a:rPr lang="en-US" dirty="0"/>
              <a:t>. </a:t>
            </a:r>
          </a:p>
          <a:p>
            <a:r>
              <a:rPr lang="en-US" dirty="0"/>
              <a:t>Por </a:t>
            </a:r>
            <a:r>
              <a:rPr lang="en-US" dirty="0" err="1"/>
              <a:t>ejemplo</a:t>
            </a:r>
            <a:r>
              <a:rPr lang="en-US" dirty="0"/>
              <a:t> “</a:t>
            </a:r>
            <a:r>
              <a:rPr lang="en-US" i="1" dirty="0" err="1"/>
              <a:t>cuando</a:t>
            </a:r>
            <a:r>
              <a:rPr lang="en-US" i="1" dirty="0"/>
              <a:t> el </a:t>
            </a:r>
            <a:r>
              <a:rPr lang="en-US" i="1" dirty="0" err="1"/>
              <a:t>jugador</a:t>
            </a:r>
            <a:r>
              <a:rPr lang="en-US" i="1" dirty="0"/>
              <a:t> X </a:t>
            </a:r>
            <a:r>
              <a:rPr lang="en-US" i="1" dirty="0" err="1"/>
              <a:t>usa</a:t>
            </a:r>
            <a:r>
              <a:rPr lang="en-US" i="1" dirty="0"/>
              <a:t> la espada A, </a:t>
            </a:r>
            <a:r>
              <a:rPr lang="en-US" i="1" dirty="0" err="1"/>
              <a:t>tú</a:t>
            </a:r>
            <a:r>
              <a:rPr lang="en-US" i="1" dirty="0"/>
              <a:t> </a:t>
            </a:r>
            <a:r>
              <a:rPr lang="en-US" i="1" dirty="0" err="1"/>
              <a:t>debes</a:t>
            </a:r>
            <a:r>
              <a:rPr lang="en-US" i="1" dirty="0"/>
              <a:t> </a:t>
            </a:r>
            <a:r>
              <a:rPr lang="en-US" i="1" dirty="0" err="1"/>
              <a:t>usar</a:t>
            </a:r>
            <a:r>
              <a:rPr lang="en-US" i="1" dirty="0"/>
              <a:t> el escudo B y </a:t>
            </a:r>
            <a:r>
              <a:rPr lang="en-US" i="1" dirty="0" err="1"/>
              <a:t>moverte</a:t>
            </a:r>
            <a:r>
              <a:rPr lang="en-US" i="1" dirty="0"/>
              <a:t> 5 </a:t>
            </a:r>
            <a:r>
              <a:rPr lang="en-US" i="1" dirty="0" err="1"/>
              <a:t>pasos</a:t>
            </a:r>
            <a:r>
              <a:rPr lang="en-US" i="1" dirty="0"/>
              <a:t> </a:t>
            </a:r>
            <a:r>
              <a:rPr lang="en-US" i="1" dirty="0" err="1"/>
              <a:t>hacia</a:t>
            </a:r>
            <a:r>
              <a:rPr lang="en-US" i="1" dirty="0"/>
              <a:t> </a:t>
            </a:r>
            <a:r>
              <a:rPr lang="en-US" i="1" dirty="0" err="1"/>
              <a:t>atrás</a:t>
            </a:r>
            <a:r>
              <a:rPr lang="en-US" i="1" dirty="0"/>
              <a:t> para </a:t>
            </a:r>
            <a:r>
              <a:rPr lang="en-US" i="1" dirty="0" err="1"/>
              <a:t>evitar</a:t>
            </a:r>
            <a:r>
              <a:rPr lang="en-US" i="1" dirty="0"/>
              <a:t> el </a:t>
            </a:r>
            <a:r>
              <a:rPr lang="en-US" i="1" dirty="0" err="1"/>
              <a:t>ataque</a:t>
            </a:r>
            <a:r>
              <a:rPr lang="en-US" dirty="0"/>
              <a:t>”. Los </a:t>
            </a:r>
            <a:r>
              <a:rPr lang="en-US" dirty="0" err="1"/>
              <a:t>módelos</a:t>
            </a:r>
            <a:r>
              <a:rPr lang="en-US" dirty="0"/>
              <a:t> de ML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ayudar</a:t>
            </a:r>
            <a:r>
              <a:rPr lang="en-US" dirty="0"/>
              <a:t> a </a:t>
            </a:r>
            <a:r>
              <a:rPr lang="en-US" dirty="0" err="1"/>
              <a:t>medir</a:t>
            </a:r>
            <a:r>
              <a:rPr lang="en-US" dirty="0"/>
              <a:t>, </a:t>
            </a:r>
            <a:r>
              <a:rPr lang="en-US" dirty="0" err="1"/>
              <a:t>aprender</a:t>
            </a:r>
            <a:r>
              <a:rPr lang="en-US" dirty="0"/>
              <a:t> y </a:t>
            </a:r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estrategias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0465" y="4307308"/>
            <a:ext cx="5472000" cy="22694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Necesidades</a:t>
            </a:r>
            <a:endParaRPr lang="en-US" sz="2800" dirty="0"/>
          </a:p>
          <a:p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medir</a:t>
            </a:r>
            <a:r>
              <a:rPr lang="en-US" dirty="0"/>
              <a:t> </a:t>
            </a:r>
            <a:r>
              <a:rPr lang="en-US" dirty="0" err="1"/>
              <a:t>analiticamente</a:t>
            </a:r>
            <a:r>
              <a:rPr lang="en-US" dirty="0"/>
              <a:t> la </a:t>
            </a:r>
            <a:r>
              <a:rPr lang="en-US" dirty="0" err="1"/>
              <a:t>estrategia</a:t>
            </a:r>
            <a:r>
              <a:rPr lang="en-US" dirty="0"/>
              <a:t> (</a:t>
            </a:r>
            <a:r>
              <a:rPr lang="en-US" dirty="0" err="1"/>
              <a:t>acciones</a:t>
            </a:r>
            <a:r>
              <a:rPr lang="en-US" dirty="0"/>
              <a:t> y </a:t>
            </a:r>
            <a:r>
              <a:rPr lang="en-US" dirty="0" err="1"/>
              <a:t>movimientos</a:t>
            </a:r>
            <a:r>
              <a:rPr lang="en-US" dirty="0"/>
              <a:t>) que use un </a:t>
            </a:r>
            <a:r>
              <a:rPr lang="en-US" dirty="0" err="1"/>
              <a:t>jugador</a:t>
            </a:r>
            <a:r>
              <a:rPr lang="en-US" dirty="0"/>
              <a:t> o </a:t>
            </a:r>
            <a:r>
              <a:rPr lang="en-US" dirty="0" err="1"/>
              <a:t>equipo</a:t>
            </a:r>
            <a:r>
              <a:rPr lang="en-US" dirty="0"/>
              <a:t> de esports. </a:t>
            </a:r>
          </a:p>
          <a:p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estrategias</a:t>
            </a:r>
            <a:r>
              <a:rPr lang="en-US" dirty="0"/>
              <a:t> </a:t>
            </a:r>
            <a:r>
              <a:rPr lang="en-US" dirty="0" err="1"/>
              <a:t>ganadoras</a:t>
            </a:r>
            <a:r>
              <a:rPr lang="en-US" dirty="0"/>
              <a:t> y </a:t>
            </a:r>
            <a:r>
              <a:rPr lang="en-US" dirty="0" err="1"/>
              <a:t>perdedoras</a:t>
            </a:r>
            <a:r>
              <a:rPr lang="en-US" dirty="0"/>
              <a:t> para </a:t>
            </a:r>
            <a:r>
              <a:rPr lang="en-US" dirty="0" err="1"/>
              <a:t>establecer</a:t>
            </a:r>
            <a:r>
              <a:rPr lang="en-US" dirty="0"/>
              <a:t> benchmarks y </a:t>
            </a:r>
            <a:r>
              <a:rPr lang="en-US" dirty="0" err="1"/>
              <a:t>ayudar</a:t>
            </a:r>
            <a:r>
              <a:rPr lang="en-US" dirty="0"/>
              <a:t> a </a:t>
            </a:r>
            <a:r>
              <a:rPr lang="en-US" dirty="0" err="1"/>
              <a:t>generarlas</a:t>
            </a: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base a </a:t>
            </a:r>
            <a:r>
              <a:rPr lang="en-US" dirty="0" err="1"/>
              <a:t>estos</a:t>
            </a:r>
            <a:r>
              <a:rPr lang="en-US" dirty="0"/>
              <a:t> benchmarks, </a:t>
            </a:r>
            <a:r>
              <a:rPr lang="en-US" dirty="0" err="1"/>
              <a:t>predecir</a:t>
            </a:r>
            <a:r>
              <a:rPr lang="en-US" dirty="0"/>
              <a:t> el </a:t>
            </a:r>
            <a:r>
              <a:rPr lang="en-US" dirty="0" err="1"/>
              <a:t>éxito</a:t>
            </a:r>
            <a:r>
              <a:rPr lang="en-US" dirty="0"/>
              <a:t> o </a:t>
            </a:r>
            <a:r>
              <a:rPr lang="en-US" dirty="0" err="1"/>
              <a:t>fracaso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partida</a:t>
            </a:r>
            <a:r>
              <a:rPr lang="en-US" dirty="0"/>
              <a:t> de un </a:t>
            </a:r>
            <a:r>
              <a:rPr lang="en-US" dirty="0" err="1"/>
              <a:t>jugador</a:t>
            </a:r>
            <a:r>
              <a:rPr lang="en-US" dirty="0"/>
              <a:t> o </a:t>
            </a:r>
            <a:r>
              <a:rPr lang="en-US" dirty="0" err="1"/>
              <a:t>equipo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405649" y="1784312"/>
            <a:ext cx="4904790" cy="3013695"/>
          </a:xfr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Ventajas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5472000" cy="1072470"/>
          </a:xfrm>
        </p:spPr>
        <p:txBody>
          <a:bodyPr/>
          <a:lstStyle/>
          <a:p>
            <a:r>
              <a:rPr lang="en-US" dirty="0"/>
              <a:t>La principal </a:t>
            </a:r>
            <a:r>
              <a:rPr lang="en-US" dirty="0" err="1"/>
              <a:t>ventaja</a:t>
            </a:r>
            <a:r>
              <a:rPr lang="en-US" dirty="0"/>
              <a:t> de </a:t>
            </a:r>
            <a:r>
              <a:rPr lang="en-US" dirty="0" err="1"/>
              <a:t>usar</a:t>
            </a:r>
            <a:r>
              <a:rPr lang="en-US" dirty="0"/>
              <a:t> un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ML es que una </a:t>
            </a:r>
            <a:r>
              <a:rPr lang="en-US" dirty="0" err="1"/>
              <a:t>máquina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observer miles o </a:t>
            </a:r>
            <a:r>
              <a:rPr lang="en-US" dirty="0" err="1"/>
              <a:t>cientos</a:t>
            </a:r>
            <a:r>
              <a:rPr lang="en-US" dirty="0"/>
              <a:t> de miles de </a:t>
            </a:r>
            <a:r>
              <a:rPr lang="en-US" dirty="0" err="1"/>
              <a:t>partidas</a:t>
            </a:r>
            <a:r>
              <a:rPr lang="en-US" dirty="0"/>
              <a:t>  sin </a:t>
            </a:r>
            <a:r>
              <a:rPr lang="en-US" dirty="0" err="1"/>
              <a:t>cansarse</a:t>
            </a:r>
            <a:r>
              <a:rPr lang="en-US" dirty="0"/>
              <a:t>, </a:t>
            </a:r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sólida</a:t>
            </a:r>
            <a:r>
              <a:rPr lang="en-US" dirty="0"/>
              <a:t> </a:t>
            </a:r>
            <a:r>
              <a:rPr lang="en-US" dirty="0" err="1"/>
              <a:t>estadística</a:t>
            </a:r>
            <a:r>
              <a:rPr lang="en-US" dirty="0"/>
              <a:t> </a:t>
            </a:r>
            <a:r>
              <a:rPr lang="en-US" dirty="0" err="1"/>
              <a:t>predictiva</a:t>
            </a:r>
            <a:r>
              <a:rPr lang="en-US" dirty="0"/>
              <a:t> y </a:t>
            </a:r>
            <a:r>
              <a:rPr lang="en-US" dirty="0" err="1"/>
              <a:t>realizar</a:t>
            </a:r>
            <a:r>
              <a:rPr lang="en-US" dirty="0"/>
              <a:t> transfer learning de </a:t>
            </a:r>
            <a:r>
              <a:rPr lang="en-US" dirty="0" err="1"/>
              <a:t>jugadores</a:t>
            </a:r>
            <a:r>
              <a:rPr lang="en-US" dirty="0"/>
              <a:t> </a:t>
            </a:r>
            <a:r>
              <a:rPr lang="en-US" dirty="0" err="1"/>
              <a:t>expertos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666" y="2195273"/>
            <a:ext cx="5472000" cy="3600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Posibles</a:t>
            </a:r>
            <a:r>
              <a:rPr lang="en-US" sz="2800" dirty="0"/>
              <a:t> </a:t>
            </a:r>
            <a:r>
              <a:rPr lang="en-US" sz="2800" dirty="0" err="1"/>
              <a:t>usos</a:t>
            </a:r>
            <a:endParaRPr lang="en-US" sz="2800" dirty="0"/>
          </a:p>
          <a:p>
            <a:r>
              <a:rPr lang="en-US" dirty="0" err="1"/>
              <a:t>Medir</a:t>
            </a:r>
            <a:r>
              <a:rPr lang="en-US" dirty="0"/>
              <a:t> </a:t>
            </a:r>
            <a:r>
              <a:rPr lang="en-US" dirty="0" err="1"/>
              <a:t>desempeños</a:t>
            </a:r>
            <a:r>
              <a:rPr lang="en-US" dirty="0"/>
              <a:t> de </a:t>
            </a:r>
            <a:r>
              <a:rPr lang="en-US" dirty="0" err="1"/>
              <a:t>jugadores</a:t>
            </a:r>
            <a:r>
              <a:rPr lang="en-US" dirty="0"/>
              <a:t> y </a:t>
            </a:r>
            <a:r>
              <a:rPr lang="en-US" dirty="0" err="1"/>
              <a:t>equipos</a:t>
            </a:r>
            <a:r>
              <a:rPr lang="en-US" dirty="0"/>
              <a:t> para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talentos</a:t>
            </a:r>
            <a:r>
              <a:rPr lang="en-US" dirty="0"/>
              <a:t> y </a:t>
            </a:r>
            <a:r>
              <a:rPr lang="en-US" dirty="0" err="1"/>
              <a:t>dedicar</a:t>
            </a:r>
            <a:r>
              <a:rPr lang="en-US" dirty="0"/>
              <a:t> </a:t>
            </a:r>
            <a:r>
              <a:rPr lang="en-US" dirty="0" err="1"/>
              <a:t>patrocinios</a:t>
            </a:r>
            <a:r>
              <a:rPr lang="en-US" dirty="0"/>
              <a:t>.</a:t>
            </a:r>
          </a:p>
          <a:p>
            <a:r>
              <a:rPr lang="en-US" dirty="0" err="1"/>
              <a:t>Hacer</a:t>
            </a:r>
            <a:r>
              <a:rPr lang="en-US" dirty="0"/>
              <a:t> que una </a:t>
            </a:r>
            <a:r>
              <a:rPr lang="en-US" dirty="0" err="1"/>
              <a:t>máquina</a:t>
            </a:r>
            <a:r>
              <a:rPr lang="en-US" dirty="0"/>
              <a:t> </a:t>
            </a:r>
            <a:r>
              <a:rPr lang="en-US" dirty="0" err="1"/>
              <a:t>pueda</a:t>
            </a:r>
            <a:r>
              <a:rPr lang="en-US" dirty="0"/>
              <a:t> </a:t>
            </a:r>
            <a:r>
              <a:rPr lang="en-US" dirty="0" err="1"/>
              <a:t>jugar</a:t>
            </a:r>
            <a:r>
              <a:rPr lang="en-US" dirty="0"/>
              <a:t> </a:t>
            </a:r>
            <a:r>
              <a:rPr lang="en-US" dirty="0" err="1"/>
              <a:t>siguiendo</a:t>
            </a:r>
            <a:r>
              <a:rPr lang="en-US" dirty="0"/>
              <a:t> </a:t>
            </a:r>
            <a:r>
              <a:rPr lang="en-US" dirty="0" err="1"/>
              <a:t>estrategias</a:t>
            </a:r>
            <a:r>
              <a:rPr lang="en-US" dirty="0"/>
              <a:t> </a:t>
            </a:r>
            <a:r>
              <a:rPr lang="en-US" dirty="0" err="1"/>
              <a:t>aprendidas</a:t>
            </a:r>
            <a:r>
              <a:rPr lang="en-US" dirty="0"/>
              <a:t>, tanto </a:t>
            </a:r>
            <a:r>
              <a:rPr lang="en-US" dirty="0" err="1"/>
              <a:t>como</a:t>
            </a:r>
            <a:r>
              <a:rPr lang="en-US" dirty="0"/>
              <a:t> para </a:t>
            </a:r>
            <a:r>
              <a:rPr lang="en-US" dirty="0" err="1"/>
              <a:t>hacer</a:t>
            </a:r>
            <a:r>
              <a:rPr lang="en-US" dirty="0"/>
              <a:t> sparring o </a:t>
            </a:r>
            <a:r>
              <a:rPr lang="en-US" dirty="0" err="1"/>
              <a:t>jugar</a:t>
            </a:r>
            <a:r>
              <a:rPr lang="en-US" dirty="0"/>
              <a:t> para </a:t>
            </a:r>
            <a:r>
              <a:rPr lang="en-US" dirty="0" err="1"/>
              <a:t>competir</a:t>
            </a:r>
            <a:r>
              <a:rPr lang="en-US" dirty="0"/>
              <a:t> de forma real.</a:t>
            </a:r>
          </a:p>
          <a:p>
            <a:r>
              <a:rPr lang="en-US" dirty="0" err="1"/>
              <a:t>Asesorar</a:t>
            </a:r>
            <a:r>
              <a:rPr lang="en-US" dirty="0"/>
              <a:t> </a:t>
            </a:r>
            <a:r>
              <a:rPr lang="en-US" dirty="0" err="1"/>
              <a:t>estrategias</a:t>
            </a:r>
            <a:r>
              <a:rPr lang="en-US" dirty="0"/>
              <a:t> a </a:t>
            </a:r>
            <a:r>
              <a:rPr lang="en-US" dirty="0" err="1"/>
              <a:t>jugadores</a:t>
            </a:r>
            <a:r>
              <a:rPr lang="en-US" dirty="0"/>
              <a:t> (</a:t>
            </a:r>
            <a:r>
              <a:rPr lang="en-US" dirty="0" err="1"/>
              <a:t>máquina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asistente</a:t>
            </a:r>
            <a:r>
              <a:rPr lang="en-US" dirty="0"/>
              <a:t> o DT)</a:t>
            </a:r>
          </a:p>
          <a:p>
            <a:r>
              <a:rPr lang="en-US" dirty="0" err="1"/>
              <a:t>Jueceo</a:t>
            </a:r>
            <a:r>
              <a:rPr lang="en-US" dirty="0"/>
              <a:t> </a:t>
            </a:r>
            <a:r>
              <a:rPr lang="en-US" dirty="0" err="1"/>
              <a:t>asistido</a:t>
            </a:r>
            <a:r>
              <a:rPr lang="en-US" dirty="0"/>
              <a:t> por ML (VAR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futbol</a:t>
            </a:r>
            <a:r>
              <a:rPr lang="en-US" dirty="0"/>
              <a:t>)</a:t>
            </a:r>
          </a:p>
          <a:p>
            <a:r>
              <a:rPr lang="en-US" dirty="0" err="1"/>
              <a:t>Módelos</a:t>
            </a:r>
            <a:r>
              <a:rPr lang="en-US" dirty="0"/>
              <a:t> de </a:t>
            </a:r>
            <a:r>
              <a:rPr lang="en-US" dirty="0" err="1"/>
              <a:t>apuestas</a:t>
            </a:r>
            <a:r>
              <a:rPr lang="en-US" dirty="0"/>
              <a:t> para esports. </a:t>
            </a:r>
          </a:p>
          <a:p>
            <a:r>
              <a:rPr lang="en-US" dirty="0" err="1"/>
              <a:t>Emplearla</a:t>
            </a:r>
            <a:r>
              <a:rPr lang="en-US" dirty="0"/>
              <a:t> para </a:t>
            </a:r>
            <a:r>
              <a:rPr lang="en-US" dirty="0" err="1"/>
              <a:t>obtener</a:t>
            </a:r>
            <a:r>
              <a:rPr lang="en-US" dirty="0"/>
              <a:t> </a:t>
            </a:r>
            <a:r>
              <a:rPr lang="en-US" dirty="0" err="1"/>
              <a:t>estadísticas</a:t>
            </a:r>
            <a:r>
              <a:rPr lang="en-US" dirty="0"/>
              <a:t> de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fútbol</a:t>
            </a:r>
            <a:r>
              <a:rPr lang="en-US" dirty="0"/>
              <a:t>. Este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de </a:t>
            </a:r>
            <a:r>
              <a:rPr lang="en-US" dirty="0" err="1"/>
              <a:t>mejor</a:t>
            </a:r>
            <a:r>
              <a:rPr lang="en-US" dirty="0"/>
              <a:t> </a:t>
            </a:r>
            <a:r>
              <a:rPr lang="en-US" dirty="0" err="1"/>
              <a:t>calidad</a:t>
            </a:r>
            <a:r>
              <a:rPr lang="en-US" dirty="0"/>
              <a:t> que la </a:t>
            </a:r>
            <a:r>
              <a:rPr lang="en-US" dirty="0" err="1"/>
              <a:t>obtenida</a:t>
            </a:r>
            <a:r>
              <a:rPr lang="en-US" dirty="0"/>
              <a:t> para </a:t>
            </a:r>
            <a:r>
              <a:rPr lang="en-US" dirty="0" err="1"/>
              <a:t>almanaques</a:t>
            </a:r>
            <a:r>
              <a:rPr lang="en-US" dirty="0"/>
              <a:t>, que  </a:t>
            </a:r>
            <a:r>
              <a:rPr lang="en-US" dirty="0" err="1"/>
              <a:t>reportan</a:t>
            </a:r>
            <a:r>
              <a:rPr lang="en-US" dirty="0"/>
              <a:t> variables a alto </a:t>
            </a:r>
            <a:r>
              <a:rPr lang="en-US" dirty="0" err="1"/>
              <a:t>nivel,pero</a:t>
            </a:r>
            <a:r>
              <a:rPr lang="en-US" dirty="0"/>
              <a:t> no a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detalle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56651" y="1776882"/>
            <a:ext cx="3267227" cy="1837815"/>
          </a:xfr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E52C7B4E-EA63-41C2-A684-F512894500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69050" y="3378244"/>
            <a:ext cx="3267227" cy="1984840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FA2148-FA04-4100-8E7E-C0C6B1962DA5}"/>
              </a:ext>
            </a:extLst>
          </p:cNvPr>
          <p:cNvSpPr/>
          <p:nvPr/>
        </p:nvSpPr>
        <p:spPr>
          <a:xfrm>
            <a:off x="9622172" y="3724712"/>
            <a:ext cx="402672" cy="645952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433BFE-7EB6-48B2-A78E-4A4EA0BA9A45}"/>
              </a:ext>
            </a:extLst>
          </p:cNvPr>
          <p:cNvSpPr/>
          <p:nvPr/>
        </p:nvSpPr>
        <p:spPr>
          <a:xfrm>
            <a:off x="9379202" y="4118994"/>
            <a:ext cx="846978" cy="746621"/>
          </a:xfrm>
          <a:custGeom>
            <a:avLst/>
            <a:gdLst>
              <a:gd name="connsiteX0" fmla="*/ 234581 w 846978"/>
              <a:gd name="connsiteY0" fmla="*/ 0 h 746621"/>
              <a:gd name="connsiteX1" fmla="*/ 33246 w 846978"/>
              <a:gd name="connsiteY1" fmla="*/ 503340 h 746621"/>
              <a:gd name="connsiteX2" fmla="*/ 846978 w 846978"/>
              <a:gd name="connsiteY2" fmla="*/ 746621 h 746621"/>
              <a:gd name="connsiteX3" fmla="*/ 846978 w 846978"/>
              <a:gd name="connsiteY3" fmla="*/ 746621 h 74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978" h="746621">
                <a:moveTo>
                  <a:pt x="234581" y="0"/>
                </a:moveTo>
                <a:cubicBezTo>
                  <a:pt x="82880" y="189451"/>
                  <a:pt x="-68820" y="378903"/>
                  <a:pt x="33246" y="503340"/>
                </a:cubicBezTo>
                <a:cubicBezTo>
                  <a:pt x="135312" y="627777"/>
                  <a:pt x="846978" y="746621"/>
                  <a:pt x="846978" y="746621"/>
                </a:cubicBezTo>
                <a:lnTo>
                  <a:pt x="846978" y="746621"/>
                </a:ln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321D3-C1FF-4AD3-9986-8455426115F3}"/>
              </a:ext>
            </a:extLst>
          </p:cNvPr>
          <p:cNvSpPr txBox="1"/>
          <p:nvPr/>
        </p:nvSpPr>
        <p:spPr>
          <a:xfrm>
            <a:off x="9479044" y="4714362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2mts</a:t>
            </a:r>
          </a:p>
        </p:txBody>
      </p:sp>
    </p:spTree>
    <p:extLst>
      <p:ext uri="{BB962C8B-B14F-4D97-AF65-F5344CB8AC3E}">
        <p14:creationId xmlns:p14="http://schemas.microsoft.com/office/powerpoint/2010/main" val="347589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</a:t>
            </a:r>
            <a:r>
              <a:rPr lang="en-US" dirty="0"/>
              <a:t> general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Lograr</a:t>
            </a:r>
            <a:r>
              <a:rPr lang="en-US" dirty="0"/>
              <a:t> que una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aprenda</a:t>
            </a:r>
            <a:r>
              <a:rPr lang="en-US" dirty="0"/>
              <a:t> a “</a:t>
            </a:r>
            <a:r>
              <a:rPr lang="en-US" dirty="0" err="1"/>
              <a:t>ver</a:t>
            </a:r>
            <a:r>
              <a:rPr lang="en-US" dirty="0"/>
              <a:t>” </a:t>
            </a:r>
            <a:r>
              <a:rPr lang="en-US" dirty="0" err="1"/>
              <a:t>videojuegos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real. Por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referimos</a:t>
            </a:r>
            <a:r>
              <a:rPr lang="en-US" dirty="0"/>
              <a:t> a </a:t>
            </a:r>
            <a:r>
              <a:rPr lang="en-US" dirty="0" err="1"/>
              <a:t>obtener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los </a:t>
            </a:r>
            <a:r>
              <a:rPr lang="en-US" dirty="0" err="1"/>
              <a:t>detalles</a:t>
            </a:r>
            <a:r>
              <a:rPr lang="en-US" dirty="0"/>
              <a:t> </a:t>
            </a:r>
            <a:r>
              <a:rPr lang="en-US" dirty="0" err="1"/>
              <a:t>estadísticos</a:t>
            </a:r>
            <a:r>
              <a:rPr lang="en-US" dirty="0"/>
              <a:t> </a:t>
            </a:r>
            <a:r>
              <a:rPr lang="en-US" dirty="0" err="1"/>
              <a:t>posibles</a:t>
            </a:r>
            <a:r>
              <a:rPr lang="en-US" dirty="0"/>
              <a:t> de ese </a:t>
            </a:r>
            <a:r>
              <a:rPr lang="en-US" dirty="0" err="1"/>
              <a:t>juego</a:t>
            </a:r>
            <a:r>
              <a:rPr lang="en-US" dirty="0"/>
              <a:t> o </a:t>
            </a:r>
            <a:r>
              <a:rPr lang="en-US" dirty="0" err="1"/>
              <a:t>evento</a:t>
            </a:r>
            <a:r>
              <a:rPr lang="en-US" dirty="0"/>
              <a:t> </a:t>
            </a:r>
            <a:r>
              <a:rPr lang="en-US" dirty="0" err="1"/>
              <a:t>mientras</a:t>
            </a:r>
            <a:r>
              <a:rPr lang="en-US" dirty="0"/>
              <a:t> </a:t>
            </a:r>
            <a:r>
              <a:rPr lang="en-US" dirty="0" err="1"/>
              <a:t>sucede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Objetivos</a:t>
            </a:r>
            <a:r>
              <a:rPr lang="en-US" sz="2800" dirty="0"/>
              <a:t> </a:t>
            </a:r>
            <a:r>
              <a:rPr lang="en-US" sz="2800" dirty="0" err="1"/>
              <a:t>especificos</a:t>
            </a:r>
            <a:r>
              <a:rPr lang="en-US" sz="2800" dirty="0"/>
              <a:t> </a:t>
            </a:r>
          </a:p>
          <a:p>
            <a:r>
              <a:rPr lang="en-US" dirty="0" err="1"/>
              <a:t>Reconocer</a:t>
            </a:r>
            <a:r>
              <a:rPr lang="en-US" dirty="0"/>
              <a:t> sprites de </a:t>
            </a:r>
            <a:r>
              <a:rPr lang="en-US" dirty="0" err="1"/>
              <a:t>personajes</a:t>
            </a:r>
            <a:r>
              <a:rPr lang="en-US" dirty="0"/>
              <a:t> y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graficos</a:t>
            </a:r>
            <a:r>
              <a:rPr lang="en-US" dirty="0"/>
              <a:t> dentro del </a:t>
            </a:r>
            <a:r>
              <a:rPr lang="en-US" dirty="0" err="1"/>
              <a:t>juego</a:t>
            </a:r>
            <a:r>
              <a:rPr lang="en-US" dirty="0"/>
              <a:t>.</a:t>
            </a:r>
          </a:p>
          <a:p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</a:t>
            </a:r>
            <a:r>
              <a:rPr lang="en-US" dirty="0" err="1"/>
              <a:t>movimientos</a:t>
            </a:r>
            <a:r>
              <a:rPr lang="en-US" dirty="0"/>
              <a:t> de los </a:t>
            </a:r>
            <a:r>
              <a:rPr lang="en-US" dirty="0" err="1"/>
              <a:t>personajes</a:t>
            </a:r>
            <a:r>
              <a:rPr lang="en-US" dirty="0"/>
              <a:t> (</a:t>
            </a:r>
            <a:r>
              <a:rPr lang="en-US" dirty="0" err="1"/>
              <a:t>ataque</a:t>
            </a:r>
            <a:r>
              <a:rPr lang="en-US" dirty="0"/>
              <a:t>, </a:t>
            </a:r>
            <a:r>
              <a:rPr lang="en-US" dirty="0" err="1"/>
              <a:t>defensa</a:t>
            </a:r>
            <a:r>
              <a:rPr lang="en-US" dirty="0"/>
              <a:t>, </a:t>
            </a:r>
            <a:r>
              <a:rPr lang="en-US" dirty="0" err="1"/>
              <a:t>correr</a:t>
            </a:r>
            <a:r>
              <a:rPr lang="en-US" dirty="0"/>
              <a:t>, </a:t>
            </a:r>
            <a:r>
              <a:rPr lang="en-US" dirty="0" err="1"/>
              <a:t>caminar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pantalla</a:t>
            </a:r>
            <a:r>
              <a:rPr lang="en-US" dirty="0"/>
              <a:t> de los </a:t>
            </a:r>
            <a:r>
              <a:rPr lang="en-US" dirty="0" err="1"/>
              <a:t>personajes</a:t>
            </a:r>
            <a:r>
              <a:rPr lang="en-US" dirty="0"/>
              <a:t> y </a:t>
            </a:r>
            <a:r>
              <a:rPr lang="en-US" dirty="0" err="1"/>
              <a:t>distancias</a:t>
            </a:r>
            <a:r>
              <a:rPr lang="en-US" dirty="0"/>
              <a:t> entre los </a:t>
            </a:r>
            <a:r>
              <a:rPr lang="en-US" dirty="0" err="1"/>
              <a:t>mismos</a:t>
            </a:r>
            <a:endParaRPr lang="en-US" dirty="0"/>
          </a:p>
          <a:p>
            <a:r>
              <a:rPr lang="en-US" dirty="0" err="1"/>
              <a:t>Analizar</a:t>
            </a:r>
            <a:r>
              <a:rPr lang="en-US" dirty="0"/>
              <a:t> </a:t>
            </a:r>
            <a:r>
              <a:rPr lang="en-US" dirty="0" err="1"/>
              <a:t>movimientos</a:t>
            </a:r>
            <a:r>
              <a:rPr lang="en-US" dirty="0"/>
              <a:t> ,</a:t>
            </a:r>
            <a:r>
              <a:rPr lang="en-US" dirty="0" err="1"/>
              <a:t>posiciones</a:t>
            </a:r>
            <a:r>
              <a:rPr lang="en-US" dirty="0"/>
              <a:t> y </a:t>
            </a:r>
            <a:r>
              <a:rPr lang="en-US" dirty="0" err="1"/>
              <a:t>distancias</a:t>
            </a:r>
            <a:r>
              <a:rPr lang="en-US" dirty="0"/>
              <a:t> </a:t>
            </a:r>
            <a:r>
              <a:rPr lang="en-US" dirty="0" err="1"/>
              <a:t>anteriormente</a:t>
            </a:r>
            <a:r>
              <a:rPr lang="en-US" dirty="0"/>
              <a:t> </a:t>
            </a:r>
            <a:r>
              <a:rPr lang="en-US" dirty="0" err="1"/>
              <a:t>detectados</a:t>
            </a:r>
            <a:r>
              <a:rPr lang="en-US" dirty="0"/>
              <a:t> que </a:t>
            </a:r>
            <a:r>
              <a:rPr lang="en-US" dirty="0" err="1"/>
              <a:t>llevan</a:t>
            </a:r>
            <a:r>
              <a:rPr lang="en-US" dirty="0"/>
              <a:t> a </a:t>
            </a:r>
            <a:r>
              <a:rPr lang="en-US" dirty="0" err="1"/>
              <a:t>ganar</a:t>
            </a:r>
            <a:r>
              <a:rPr lang="en-US" dirty="0"/>
              <a:t> o </a:t>
            </a:r>
            <a:r>
              <a:rPr lang="en-US" dirty="0" err="1"/>
              <a:t>perder</a:t>
            </a:r>
            <a:r>
              <a:rPr lang="en-US" dirty="0"/>
              <a:t> el </a:t>
            </a:r>
            <a:r>
              <a:rPr lang="en-US" dirty="0" err="1"/>
              <a:t>juego</a:t>
            </a:r>
            <a:r>
              <a:rPr lang="en-US" dirty="0"/>
              <a:t> y </a:t>
            </a:r>
            <a:r>
              <a:rPr lang="en-US" dirty="0" err="1"/>
              <a:t>reconocer</a:t>
            </a:r>
            <a:r>
              <a:rPr lang="en-US" dirty="0"/>
              <a:t> </a:t>
            </a:r>
            <a:r>
              <a:rPr lang="en-US" dirty="0" err="1"/>
              <a:t>estrategias</a:t>
            </a:r>
            <a:r>
              <a:rPr lang="en-US" dirty="0"/>
              <a:t> </a:t>
            </a:r>
            <a:r>
              <a:rPr lang="en-US" dirty="0" err="1"/>
              <a:t>ganadoras</a:t>
            </a:r>
            <a:r>
              <a:rPr lang="en-US" dirty="0"/>
              <a:t> o </a:t>
            </a:r>
            <a:r>
              <a:rPr lang="en-US" dirty="0" err="1"/>
              <a:t>perdedoras</a:t>
            </a:r>
            <a:r>
              <a:rPr lang="en-US" dirty="0"/>
              <a:t>.</a:t>
            </a:r>
          </a:p>
          <a:p>
            <a:r>
              <a:rPr lang="en-US" dirty="0" err="1"/>
              <a:t>Clasificar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un </a:t>
            </a:r>
            <a:r>
              <a:rPr lang="en-US" dirty="0" err="1"/>
              <a:t>jugador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una </a:t>
            </a:r>
            <a:r>
              <a:rPr lang="en-US" dirty="0" err="1"/>
              <a:t>estrategia</a:t>
            </a:r>
            <a:r>
              <a:rPr lang="en-US" dirty="0"/>
              <a:t> </a:t>
            </a:r>
            <a:r>
              <a:rPr lang="en-US" dirty="0" err="1"/>
              <a:t>ganadora</a:t>
            </a:r>
            <a:r>
              <a:rPr lang="en-US" dirty="0"/>
              <a:t> o </a:t>
            </a:r>
            <a:r>
              <a:rPr lang="en-US" dirty="0" err="1"/>
              <a:t>perdedora</a:t>
            </a:r>
            <a:r>
              <a:rPr lang="en-US" dirty="0"/>
              <a:t> y </a:t>
            </a:r>
            <a:r>
              <a:rPr lang="en-US" dirty="0" err="1"/>
              <a:t>predecir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ganara</a:t>
            </a:r>
            <a:r>
              <a:rPr lang="en-US" dirty="0"/>
              <a:t> o </a:t>
            </a:r>
            <a:r>
              <a:rPr lang="en-US" dirty="0" err="1"/>
              <a:t>perdera</a:t>
            </a:r>
            <a:r>
              <a:rPr lang="en-US" dirty="0"/>
              <a:t> </a:t>
            </a:r>
            <a:r>
              <a:rPr lang="en-US" dirty="0" err="1"/>
              <a:t>acorde</a:t>
            </a:r>
            <a:r>
              <a:rPr lang="en-US" dirty="0"/>
              <a:t> a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detectados</a:t>
            </a:r>
            <a:r>
              <a:rPr lang="en-US" dirty="0"/>
              <a:t>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5706870" y="1113293"/>
            <a:ext cx="5712065" cy="3662711"/>
          </a:xfr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00B050"/>
          </a:solidFill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BE4F5A-5DB0-43FF-8145-816EA5D143BC}"/>
              </a:ext>
            </a:extLst>
          </p:cNvPr>
          <p:cNvSpPr/>
          <p:nvPr/>
        </p:nvSpPr>
        <p:spPr>
          <a:xfrm>
            <a:off x="8106831" y="2724750"/>
            <a:ext cx="167780" cy="1536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CAA27D-9557-4C1A-A443-D2255C688BDD}"/>
              </a:ext>
            </a:extLst>
          </p:cNvPr>
          <p:cNvSpPr/>
          <p:nvPr/>
        </p:nvSpPr>
        <p:spPr>
          <a:xfrm>
            <a:off x="7729327" y="3142846"/>
            <a:ext cx="545284" cy="2127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033874D-869C-4968-B7CA-0C70ECE9C064}"/>
              </a:ext>
            </a:extLst>
          </p:cNvPr>
          <p:cNvSpPr/>
          <p:nvPr/>
        </p:nvSpPr>
        <p:spPr>
          <a:xfrm>
            <a:off x="7699041" y="2849880"/>
            <a:ext cx="167780" cy="123081"/>
          </a:xfrm>
          <a:prstGeom prst="triangle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8986253A-028C-44AD-84AE-AD1C208D79A9}"/>
              </a:ext>
            </a:extLst>
          </p:cNvPr>
          <p:cNvSpPr/>
          <p:nvPr/>
        </p:nvSpPr>
        <p:spPr>
          <a:xfrm>
            <a:off x="8223387" y="2922067"/>
            <a:ext cx="167780" cy="1440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8DB73F7-BC82-41DC-87AA-D432B7B7984D}"/>
              </a:ext>
            </a:extLst>
          </p:cNvPr>
          <p:cNvSpPr/>
          <p:nvPr/>
        </p:nvSpPr>
        <p:spPr>
          <a:xfrm rot="19344908">
            <a:off x="7681731" y="2510326"/>
            <a:ext cx="356566" cy="1687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9028D33-B641-4DB0-A05B-315F178519EC}"/>
              </a:ext>
            </a:extLst>
          </p:cNvPr>
          <p:cNvSpPr/>
          <p:nvPr/>
        </p:nvSpPr>
        <p:spPr>
          <a:xfrm>
            <a:off x="7575259" y="2717857"/>
            <a:ext cx="687897" cy="299774"/>
          </a:xfrm>
          <a:custGeom>
            <a:avLst/>
            <a:gdLst>
              <a:gd name="connsiteX0" fmla="*/ 0 w 687897"/>
              <a:gd name="connsiteY0" fmla="*/ 251846 h 299774"/>
              <a:gd name="connsiteX1" fmla="*/ 234891 w 687897"/>
              <a:gd name="connsiteY1" fmla="*/ 176 h 299774"/>
              <a:gd name="connsiteX2" fmla="*/ 385893 w 687897"/>
              <a:gd name="connsiteY2" fmla="*/ 285402 h 299774"/>
              <a:gd name="connsiteX3" fmla="*/ 687897 w 687897"/>
              <a:gd name="connsiteY3" fmla="*/ 260235 h 299774"/>
              <a:gd name="connsiteX4" fmla="*/ 687897 w 687897"/>
              <a:gd name="connsiteY4" fmla="*/ 260235 h 299774"/>
              <a:gd name="connsiteX5" fmla="*/ 687897 w 687897"/>
              <a:gd name="connsiteY5" fmla="*/ 260235 h 299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97" h="299774">
                <a:moveTo>
                  <a:pt x="0" y="251846"/>
                </a:moveTo>
                <a:cubicBezTo>
                  <a:pt x="85288" y="123214"/>
                  <a:pt x="170576" y="-5417"/>
                  <a:pt x="234891" y="176"/>
                </a:cubicBezTo>
                <a:cubicBezTo>
                  <a:pt x="299206" y="5769"/>
                  <a:pt x="310392" y="242059"/>
                  <a:pt x="385893" y="285402"/>
                </a:cubicBezTo>
                <a:cubicBezTo>
                  <a:pt x="461394" y="328745"/>
                  <a:pt x="687897" y="260235"/>
                  <a:pt x="687897" y="260235"/>
                </a:cubicBezTo>
                <a:lnTo>
                  <a:pt x="687897" y="260235"/>
                </a:lnTo>
                <a:lnTo>
                  <a:pt x="687897" y="260235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E827ED9-2A67-41FF-9941-E7D738674F8B}"/>
              </a:ext>
            </a:extLst>
          </p:cNvPr>
          <p:cNvSpPr/>
          <p:nvPr/>
        </p:nvSpPr>
        <p:spPr>
          <a:xfrm>
            <a:off x="7667538" y="2719348"/>
            <a:ext cx="607341" cy="357239"/>
          </a:xfrm>
          <a:custGeom>
            <a:avLst/>
            <a:gdLst>
              <a:gd name="connsiteX0" fmla="*/ 0 w 607341"/>
              <a:gd name="connsiteY0" fmla="*/ 141298 h 357239"/>
              <a:gd name="connsiteX1" fmla="*/ 318781 w 607341"/>
              <a:gd name="connsiteY1" fmla="*/ 7074 h 357239"/>
              <a:gd name="connsiteX2" fmla="*/ 327170 w 607341"/>
              <a:gd name="connsiteY2" fmla="*/ 334245 h 357239"/>
              <a:gd name="connsiteX3" fmla="*/ 587229 w 607341"/>
              <a:gd name="connsiteY3" fmla="*/ 309078 h 357239"/>
              <a:gd name="connsiteX4" fmla="*/ 570451 w 607341"/>
              <a:gd name="connsiteY4" fmla="*/ 141298 h 35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341" h="357239">
                <a:moveTo>
                  <a:pt x="0" y="141298"/>
                </a:moveTo>
                <a:cubicBezTo>
                  <a:pt x="132126" y="58107"/>
                  <a:pt x="264253" y="-25084"/>
                  <a:pt x="318781" y="7074"/>
                </a:cubicBezTo>
                <a:cubicBezTo>
                  <a:pt x="373309" y="39232"/>
                  <a:pt x="282429" y="283911"/>
                  <a:pt x="327170" y="334245"/>
                </a:cubicBezTo>
                <a:cubicBezTo>
                  <a:pt x="371911" y="384579"/>
                  <a:pt x="546682" y="341236"/>
                  <a:pt x="587229" y="309078"/>
                </a:cubicBezTo>
                <a:cubicBezTo>
                  <a:pt x="627776" y="276920"/>
                  <a:pt x="599113" y="209109"/>
                  <a:pt x="570451" y="141298"/>
                </a:cubicBezTo>
              </a:path>
            </a:pathLst>
          </a:cu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06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grass, toy, child, little&#10;&#10;Description automatically generated">
            <a:extLst>
              <a:ext uri="{FF2B5EF4-FFF2-40B4-BE49-F238E27FC236}">
                <a16:creationId xmlns:a16="http://schemas.microsoft.com/office/drawing/2014/main" id="{DB781F6E-B24A-4728-B142-6092EDFD128A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2"/>
          <a:srcRect t="12139" b="29078"/>
          <a:stretch/>
        </p:blipFill>
        <p:spPr>
          <a:xfrm>
            <a:off x="6215856" y="432000"/>
            <a:ext cx="2404265" cy="251253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0AA8422-6D83-4632-9E3E-D15893A6C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432000"/>
          </a:xfrm>
        </p:spPr>
        <p:txBody>
          <a:bodyPr anchor="ctr">
            <a:normAutofit/>
          </a:bodyPr>
          <a:lstStyle/>
          <a:p>
            <a:r>
              <a:rPr lang="en-US" sz="3000" dirty="0" err="1"/>
              <a:t>Propuesta</a:t>
            </a:r>
            <a:r>
              <a:rPr lang="en-US" sz="3000" dirty="0"/>
              <a:t> de </a:t>
            </a:r>
            <a:r>
              <a:rPr lang="en-US" sz="3000" dirty="0" err="1"/>
              <a:t>solución</a:t>
            </a: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7DE40-90A6-4262-8598-611765B324A3}"/>
              </a:ext>
            </a:extLst>
          </p:cNvPr>
          <p:cNvSpPr txBox="1"/>
          <p:nvPr/>
        </p:nvSpPr>
        <p:spPr>
          <a:xfrm>
            <a:off x="431801" y="1008000"/>
            <a:ext cx="5472000" cy="360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6E6DD4-526D-4961-8AC3-7E2490778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980346"/>
            <a:ext cx="5472000" cy="5445654"/>
          </a:xfrm>
        </p:spPr>
        <p:txBody>
          <a:bodyPr>
            <a:normAutofit lnSpcReduction="10000"/>
          </a:bodyPr>
          <a:lstStyle/>
          <a:p>
            <a:r>
              <a:rPr lang="en-US" sz="1500" dirty="0"/>
              <a:t>El Proyecto se define </a:t>
            </a:r>
            <a:r>
              <a:rPr lang="en-US" sz="1500" dirty="0" err="1"/>
              <a:t>en</a:t>
            </a:r>
            <a:r>
              <a:rPr lang="en-US" sz="1500" dirty="0"/>
              <a:t> dos scopes </a:t>
            </a:r>
            <a:r>
              <a:rPr lang="en-US" sz="1500" dirty="0" err="1"/>
              <a:t>principales</a:t>
            </a:r>
            <a:r>
              <a:rPr lang="en-US" sz="1500" dirty="0"/>
              <a:t>.</a:t>
            </a:r>
          </a:p>
          <a:p>
            <a:r>
              <a:rPr lang="en-US" sz="1500" dirty="0"/>
              <a:t>El primero es </a:t>
            </a:r>
            <a:r>
              <a:rPr lang="en-US" sz="1500" dirty="0" err="1"/>
              <a:t>darle</a:t>
            </a:r>
            <a:r>
              <a:rPr lang="en-US" sz="1500" dirty="0"/>
              <a:t> “</a:t>
            </a:r>
            <a:r>
              <a:rPr lang="en-US" sz="1500" dirty="0" err="1"/>
              <a:t>ojos</a:t>
            </a:r>
            <a:r>
              <a:rPr lang="en-US" sz="1500" dirty="0"/>
              <a:t>” a la </a:t>
            </a:r>
            <a:r>
              <a:rPr lang="en-US" sz="1500" dirty="0" err="1"/>
              <a:t>máquina</a:t>
            </a:r>
            <a:r>
              <a:rPr lang="en-US" sz="1500" dirty="0"/>
              <a:t> para que </a:t>
            </a:r>
            <a:r>
              <a:rPr lang="en-US" sz="1500" dirty="0" err="1"/>
              <a:t>pueda</a:t>
            </a:r>
            <a:r>
              <a:rPr lang="en-US" sz="1500" dirty="0"/>
              <a:t> </a:t>
            </a:r>
            <a:r>
              <a:rPr lang="en-US" sz="1500" dirty="0" err="1"/>
              <a:t>ver</a:t>
            </a:r>
            <a:r>
              <a:rPr lang="en-US" sz="1500" dirty="0"/>
              <a:t> una </a:t>
            </a:r>
            <a:r>
              <a:rPr lang="en-US" sz="1500" dirty="0" err="1"/>
              <a:t>partida</a:t>
            </a:r>
            <a:r>
              <a:rPr lang="en-US" sz="1500" dirty="0"/>
              <a:t> </a:t>
            </a:r>
            <a:r>
              <a:rPr lang="en-US" sz="1500" dirty="0" err="1"/>
              <a:t>entera</a:t>
            </a:r>
            <a:r>
              <a:rPr lang="en-US" sz="1500" dirty="0"/>
              <a:t> de un </a:t>
            </a:r>
            <a:r>
              <a:rPr lang="en-US" sz="1500" dirty="0" err="1"/>
              <a:t>determinado</a:t>
            </a:r>
            <a:r>
              <a:rPr lang="en-US" sz="1500" dirty="0"/>
              <a:t> </a:t>
            </a:r>
            <a:r>
              <a:rPr lang="en-US" sz="1500" dirty="0" err="1"/>
              <a:t>juego</a:t>
            </a:r>
            <a:r>
              <a:rPr lang="en-US" sz="1500" dirty="0"/>
              <a:t>. Que la </a:t>
            </a:r>
            <a:r>
              <a:rPr lang="en-US" sz="1500" dirty="0" err="1"/>
              <a:t>máquina</a:t>
            </a:r>
            <a:r>
              <a:rPr lang="en-US" sz="1500" dirty="0"/>
              <a:t> </a:t>
            </a:r>
            <a:r>
              <a:rPr lang="en-US" sz="1500" dirty="0" err="1"/>
              <a:t>pueda</a:t>
            </a:r>
            <a:r>
              <a:rPr lang="en-US" sz="1500" dirty="0"/>
              <a:t> </a:t>
            </a:r>
            <a:r>
              <a:rPr lang="en-US" sz="1500" dirty="0" err="1"/>
              <a:t>ver</a:t>
            </a:r>
            <a:r>
              <a:rPr lang="en-US" sz="1500" dirty="0"/>
              <a:t> y </a:t>
            </a:r>
            <a:r>
              <a:rPr lang="en-US" sz="1500" dirty="0" err="1"/>
              <a:t>detectar</a:t>
            </a:r>
            <a:r>
              <a:rPr lang="en-US" sz="1500" dirty="0"/>
              <a:t> </a:t>
            </a:r>
            <a:r>
              <a:rPr lang="en-US" sz="1500" dirty="0" err="1"/>
              <a:t>personajes</a:t>
            </a:r>
            <a:r>
              <a:rPr lang="en-US" sz="1500" dirty="0"/>
              <a:t>, </a:t>
            </a:r>
            <a:r>
              <a:rPr lang="en-US" sz="1500" dirty="0" err="1"/>
              <a:t>movimientos</a:t>
            </a:r>
            <a:r>
              <a:rPr lang="en-US" sz="1500" dirty="0"/>
              <a:t>, </a:t>
            </a:r>
            <a:r>
              <a:rPr lang="en-US" sz="1500" dirty="0" err="1"/>
              <a:t>posiciones</a:t>
            </a:r>
            <a:r>
              <a:rPr lang="en-US" sz="1500" dirty="0"/>
              <a:t>, </a:t>
            </a:r>
            <a:r>
              <a:rPr lang="en-US" sz="1500" dirty="0" err="1"/>
              <a:t>bordes,etc</a:t>
            </a:r>
            <a:r>
              <a:rPr lang="en-US" sz="1500" dirty="0"/>
              <a:t>. dentro de los </a:t>
            </a:r>
            <a:r>
              <a:rPr lang="en-US" sz="1500" dirty="0" err="1"/>
              <a:t>mismos</a:t>
            </a:r>
            <a:r>
              <a:rPr lang="en-US" sz="1500" dirty="0"/>
              <a:t> </a:t>
            </a:r>
            <a:r>
              <a:rPr lang="en-US" sz="1500" dirty="0" err="1"/>
              <a:t>mediante</a:t>
            </a:r>
            <a:r>
              <a:rPr lang="en-US" sz="1500" dirty="0"/>
              <a:t> </a:t>
            </a:r>
            <a:r>
              <a:rPr lang="en-US" sz="1500" dirty="0" err="1"/>
              <a:t>modelos</a:t>
            </a:r>
            <a:r>
              <a:rPr lang="en-US" sz="1500" dirty="0"/>
              <a:t> de ML </a:t>
            </a:r>
            <a:r>
              <a:rPr lang="en-US" sz="1500" dirty="0" err="1"/>
              <a:t>especializados</a:t>
            </a:r>
            <a:r>
              <a:rPr lang="en-US" sz="1500" dirty="0"/>
              <a:t>.</a:t>
            </a:r>
          </a:p>
          <a:p>
            <a:r>
              <a:rPr lang="en-US" sz="1500" dirty="0"/>
              <a:t>El </a:t>
            </a:r>
            <a:r>
              <a:rPr lang="en-US" sz="1500" dirty="0" err="1"/>
              <a:t>segundo</a:t>
            </a:r>
            <a:r>
              <a:rPr lang="en-US" sz="1500" dirty="0"/>
              <a:t>, es </a:t>
            </a:r>
            <a:r>
              <a:rPr lang="en-US" sz="1500" dirty="0" err="1"/>
              <a:t>generar</a:t>
            </a:r>
            <a:r>
              <a:rPr lang="en-US" sz="1500" dirty="0"/>
              <a:t> un </a:t>
            </a:r>
            <a:r>
              <a:rPr lang="en-US" sz="1500" dirty="0" err="1"/>
              <a:t>cuerpo</a:t>
            </a:r>
            <a:r>
              <a:rPr lang="en-US" sz="1500" dirty="0"/>
              <a:t> </a:t>
            </a:r>
            <a:r>
              <a:rPr lang="en-US" sz="1500" dirty="0" err="1"/>
              <a:t>estadístico</a:t>
            </a:r>
            <a:r>
              <a:rPr lang="en-US" sz="1500" dirty="0"/>
              <a:t> </a:t>
            </a:r>
            <a:r>
              <a:rPr lang="en-US" sz="1500" dirty="0" err="1"/>
              <a:t>sólido</a:t>
            </a:r>
            <a:r>
              <a:rPr lang="en-US" sz="1500" dirty="0"/>
              <a:t> del </a:t>
            </a:r>
            <a:r>
              <a:rPr lang="en-US" sz="1500" dirty="0" err="1"/>
              <a:t>juego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r>
              <a:rPr lang="en-US" sz="1500" dirty="0" err="1"/>
              <a:t>cuestión</a:t>
            </a:r>
            <a:r>
              <a:rPr lang="en-US" sz="1500" dirty="0"/>
              <a:t>. Es </a:t>
            </a:r>
            <a:r>
              <a:rPr lang="en-US" sz="1500" dirty="0" err="1"/>
              <a:t>decir</a:t>
            </a:r>
            <a:r>
              <a:rPr lang="en-US" sz="1500" dirty="0"/>
              <a:t>, </a:t>
            </a:r>
            <a:r>
              <a:rPr lang="en-US" sz="1500" dirty="0" err="1"/>
              <a:t>variabilizar</a:t>
            </a:r>
            <a:r>
              <a:rPr lang="en-US" sz="1500" dirty="0"/>
              <a:t> </a:t>
            </a:r>
            <a:r>
              <a:rPr lang="en-US" sz="1500" dirty="0" err="1"/>
              <a:t>todo</a:t>
            </a:r>
            <a:r>
              <a:rPr lang="en-US" sz="1500" dirty="0"/>
              <a:t> lo </a:t>
            </a:r>
            <a:r>
              <a:rPr lang="en-US" sz="1500" dirty="0" err="1"/>
              <a:t>detectado</a:t>
            </a:r>
            <a:r>
              <a:rPr lang="en-US" sz="1500" dirty="0"/>
              <a:t> y </a:t>
            </a:r>
            <a:r>
              <a:rPr lang="en-US" sz="1500" dirty="0" err="1"/>
              <a:t>generar</a:t>
            </a:r>
            <a:r>
              <a:rPr lang="en-US" sz="1500" dirty="0"/>
              <a:t> </a:t>
            </a:r>
            <a:r>
              <a:rPr lang="en-US" sz="1500" dirty="0" err="1"/>
              <a:t>estadística</a:t>
            </a:r>
            <a:r>
              <a:rPr lang="en-US" sz="1500" dirty="0"/>
              <a:t> de </a:t>
            </a:r>
            <a:r>
              <a:rPr lang="en-US" sz="1500" dirty="0" err="1"/>
              <a:t>muchas</a:t>
            </a:r>
            <a:r>
              <a:rPr lang="en-US" sz="1500" dirty="0"/>
              <a:t> </a:t>
            </a:r>
            <a:r>
              <a:rPr lang="en-US" sz="1500" dirty="0" err="1"/>
              <a:t>partidas</a:t>
            </a:r>
            <a:r>
              <a:rPr lang="en-US" sz="1500" dirty="0"/>
              <a:t>.  Con </a:t>
            </a:r>
            <a:r>
              <a:rPr lang="en-US" sz="1500" dirty="0" err="1"/>
              <a:t>esto</a:t>
            </a:r>
            <a:r>
              <a:rPr lang="en-US" sz="1500" dirty="0"/>
              <a:t> </a:t>
            </a:r>
            <a:r>
              <a:rPr lang="en-US" sz="1500" dirty="0" err="1"/>
              <a:t>generar</a:t>
            </a:r>
            <a:r>
              <a:rPr lang="en-US" sz="1500" dirty="0"/>
              <a:t> </a:t>
            </a:r>
            <a:r>
              <a:rPr lang="en-US" sz="1500" dirty="0" err="1"/>
              <a:t>módelos</a:t>
            </a:r>
            <a:r>
              <a:rPr lang="en-US" sz="1500" dirty="0"/>
              <a:t> </a:t>
            </a:r>
            <a:r>
              <a:rPr lang="en-US" sz="1500" dirty="0" err="1"/>
              <a:t>analíticos</a:t>
            </a:r>
            <a:r>
              <a:rPr lang="en-US" sz="1500" dirty="0"/>
              <a:t> y </a:t>
            </a:r>
            <a:r>
              <a:rPr lang="en-US" sz="1500" dirty="0" err="1"/>
              <a:t>predictivos</a:t>
            </a:r>
            <a:r>
              <a:rPr lang="en-US" sz="1500" dirty="0"/>
              <a:t> que </a:t>
            </a:r>
            <a:r>
              <a:rPr lang="en-US" sz="1500" dirty="0" err="1"/>
              <a:t>ayudan</a:t>
            </a:r>
            <a:r>
              <a:rPr lang="en-US" sz="1500" dirty="0"/>
              <a:t> a </a:t>
            </a:r>
            <a:r>
              <a:rPr lang="en-US" sz="1500" dirty="0" err="1"/>
              <a:t>generar</a:t>
            </a:r>
            <a:r>
              <a:rPr lang="en-US" sz="1500" dirty="0"/>
              <a:t> un </a:t>
            </a:r>
            <a:r>
              <a:rPr lang="en-US" sz="1500" dirty="0" err="1"/>
              <a:t>módelo</a:t>
            </a:r>
            <a:r>
              <a:rPr lang="en-US" sz="1500" dirty="0"/>
              <a:t> general del </a:t>
            </a:r>
            <a:r>
              <a:rPr lang="en-US" sz="1500" dirty="0" err="1"/>
              <a:t>juego</a:t>
            </a:r>
            <a:r>
              <a:rPr lang="en-US" sz="1500" dirty="0"/>
              <a:t> y que </a:t>
            </a:r>
            <a:r>
              <a:rPr lang="en-US" sz="1500" dirty="0" err="1"/>
              <a:t>ayuden</a:t>
            </a:r>
            <a:r>
              <a:rPr lang="en-US" sz="1500" dirty="0"/>
              <a:t> a </a:t>
            </a:r>
            <a:r>
              <a:rPr lang="en-US" sz="1500" dirty="0" err="1"/>
              <a:t>generar</a:t>
            </a:r>
            <a:r>
              <a:rPr lang="en-US" sz="1500" dirty="0"/>
              <a:t> </a:t>
            </a:r>
            <a:r>
              <a:rPr lang="en-US" sz="1500" dirty="0" err="1"/>
              <a:t>estrategias</a:t>
            </a:r>
            <a:r>
              <a:rPr lang="en-US" sz="1500" dirty="0"/>
              <a:t> </a:t>
            </a:r>
            <a:r>
              <a:rPr lang="en-US" sz="1500" dirty="0" err="1"/>
              <a:t>concretas</a:t>
            </a:r>
            <a:r>
              <a:rPr lang="en-US" sz="1500" dirty="0"/>
              <a:t>.</a:t>
            </a:r>
          </a:p>
          <a:p>
            <a:r>
              <a:rPr lang="en-US" sz="1500" dirty="0"/>
              <a:t>Los </a:t>
            </a:r>
            <a:r>
              <a:rPr lang="en-US" sz="1500" dirty="0" err="1"/>
              <a:t>módelos</a:t>
            </a:r>
            <a:r>
              <a:rPr lang="en-US" sz="1500" dirty="0"/>
              <a:t> </a:t>
            </a:r>
            <a:r>
              <a:rPr lang="en-US" sz="1500" dirty="0" err="1"/>
              <a:t>predictivos</a:t>
            </a:r>
            <a:r>
              <a:rPr lang="en-US" sz="1500" dirty="0"/>
              <a:t> </a:t>
            </a:r>
            <a:r>
              <a:rPr lang="en-US" sz="1500" dirty="0" err="1"/>
              <a:t>serán</a:t>
            </a:r>
            <a:r>
              <a:rPr lang="en-US" sz="1500" dirty="0"/>
              <a:t> </a:t>
            </a:r>
            <a:r>
              <a:rPr lang="en-US" sz="1500" dirty="0" err="1"/>
              <a:t>variados</a:t>
            </a:r>
            <a:r>
              <a:rPr lang="en-US" sz="1500" dirty="0"/>
              <a:t> </a:t>
            </a:r>
            <a:r>
              <a:rPr lang="en-US" sz="1500" dirty="0" err="1"/>
              <a:t>pero</a:t>
            </a:r>
            <a:r>
              <a:rPr lang="en-US" sz="1500" dirty="0"/>
              <a:t> </a:t>
            </a:r>
            <a:r>
              <a:rPr lang="en-US" sz="1500" dirty="0" err="1"/>
              <a:t>podrán</a:t>
            </a:r>
            <a:r>
              <a:rPr lang="en-US" sz="1500" dirty="0"/>
              <a:t> </a:t>
            </a:r>
            <a:r>
              <a:rPr lang="en-US" sz="1500" dirty="0" err="1"/>
              <a:t>generar</a:t>
            </a:r>
            <a:r>
              <a:rPr lang="en-US" sz="1500" dirty="0"/>
              <a:t> </a:t>
            </a:r>
            <a:r>
              <a:rPr lang="en-US" sz="1500" dirty="0" err="1"/>
              <a:t>este</a:t>
            </a:r>
            <a:r>
              <a:rPr lang="en-US" sz="1500" dirty="0"/>
              <a:t> </a:t>
            </a:r>
            <a:r>
              <a:rPr lang="en-US" sz="1500" dirty="0" err="1"/>
              <a:t>tipo</a:t>
            </a:r>
            <a:r>
              <a:rPr lang="en-US" sz="1500" dirty="0"/>
              <a:t> de outputs: </a:t>
            </a:r>
          </a:p>
          <a:p>
            <a:r>
              <a:rPr lang="en-US" sz="1500" i="1" dirty="0"/>
              <a:t>“</a:t>
            </a:r>
            <a:r>
              <a:rPr lang="en-US" sz="1500" i="1" dirty="0" err="1"/>
              <a:t>Apuesta</a:t>
            </a:r>
            <a:r>
              <a:rPr lang="en-US" sz="1500" i="1" dirty="0"/>
              <a:t> a </a:t>
            </a:r>
            <a:r>
              <a:rPr lang="en-US" sz="1500" i="1" dirty="0" err="1"/>
              <a:t>ganar</a:t>
            </a:r>
            <a:r>
              <a:rPr lang="en-US" sz="1500" i="1" dirty="0"/>
              <a:t> al </a:t>
            </a:r>
            <a:r>
              <a:rPr lang="en-US" sz="1500" i="1" dirty="0" err="1"/>
              <a:t>jugador</a:t>
            </a:r>
            <a:r>
              <a:rPr lang="en-US" sz="1500" i="1" dirty="0"/>
              <a:t> X que es </a:t>
            </a:r>
            <a:r>
              <a:rPr lang="en-US" sz="1500" i="1" dirty="0" err="1"/>
              <a:t>tipo</a:t>
            </a:r>
            <a:r>
              <a:rPr lang="en-US" sz="1500" i="1" dirty="0"/>
              <a:t> A </a:t>
            </a:r>
            <a:r>
              <a:rPr lang="en-US" sz="1500" i="1" dirty="0" err="1"/>
              <a:t>ya</a:t>
            </a:r>
            <a:r>
              <a:rPr lang="en-US" sz="1500" i="1" dirty="0"/>
              <a:t> que </a:t>
            </a:r>
            <a:r>
              <a:rPr lang="en-US" sz="1500" i="1" dirty="0" err="1"/>
              <a:t>enfrenta</a:t>
            </a:r>
            <a:r>
              <a:rPr lang="en-US" sz="1500" i="1" dirty="0"/>
              <a:t> a un </a:t>
            </a:r>
            <a:r>
              <a:rPr lang="en-US" sz="1500" i="1" dirty="0" err="1"/>
              <a:t>jugador</a:t>
            </a:r>
            <a:r>
              <a:rPr lang="en-US" sz="1500" i="1" dirty="0"/>
              <a:t> Y </a:t>
            </a:r>
            <a:r>
              <a:rPr lang="en-US" sz="1500" i="1" dirty="0" err="1"/>
              <a:t>tipo</a:t>
            </a:r>
            <a:r>
              <a:rPr lang="en-US" sz="1500" i="1" dirty="0"/>
              <a:t> B, </a:t>
            </a:r>
            <a:r>
              <a:rPr lang="en-US" sz="1500" i="1" dirty="0" err="1"/>
              <a:t>ya</a:t>
            </a:r>
            <a:r>
              <a:rPr lang="en-US" sz="1500" i="1" dirty="0"/>
              <a:t> que los </a:t>
            </a:r>
            <a:r>
              <a:rPr lang="en-US" sz="1500" i="1" dirty="0" err="1"/>
              <a:t>tipo</a:t>
            </a:r>
            <a:r>
              <a:rPr lang="en-US" sz="1500" i="1" dirty="0"/>
              <a:t> A se </a:t>
            </a:r>
            <a:r>
              <a:rPr lang="en-US" sz="1500" i="1" dirty="0" err="1"/>
              <a:t>mueven</a:t>
            </a:r>
            <a:r>
              <a:rPr lang="en-US" sz="1500" i="1" dirty="0"/>
              <a:t> 70% </a:t>
            </a:r>
            <a:r>
              <a:rPr lang="en-US" sz="1500" i="1" dirty="0" err="1"/>
              <a:t>más</a:t>
            </a:r>
            <a:r>
              <a:rPr lang="en-US" sz="1500" i="1" dirty="0"/>
              <a:t> </a:t>
            </a:r>
            <a:r>
              <a:rPr lang="en-US" sz="1500" i="1" dirty="0" err="1"/>
              <a:t>rápido</a:t>
            </a:r>
            <a:r>
              <a:rPr lang="en-US" sz="1500" i="1" dirty="0"/>
              <a:t> </a:t>
            </a:r>
            <a:r>
              <a:rPr lang="en-US" sz="1500" i="1" dirty="0" err="1"/>
              <a:t>en</a:t>
            </a:r>
            <a:r>
              <a:rPr lang="en-US" sz="1500" i="1" dirty="0"/>
              <a:t> el </a:t>
            </a:r>
            <a:r>
              <a:rPr lang="en-US" sz="1500" i="1" dirty="0" err="1"/>
              <a:t>aire</a:t>
            </a:r>
            <a:r>
              <a:rPr lang="en-US" sz="1500" i="1" dirty="0"/>
              <a:t> que un B,  </a:t>
            </a:r>
            <a:r>
              <a:rPr lang="en-US" sz="1500" i="1" dirty="0" err="1"/>
              <a:t>haciendo</a:t>
            </a:r>
            <a:r>
              <a:rPr lang="en-US" sz="1500" i="1" dirty="0"/>
              <a:t> que el 90% del </a:t>
            </a:r>
            <a:r>
              <a:rPr lang="en-US" sz="1500" i="1" dirty="0" err="1"/>
              <a:t>tiempo</a:t>
            </a:r>
            <a:r>
              <a:rPr lang="en-US" sz="1500" i="1" dirty="0"/>
              <a:t> un </a:t>
            </a:r>
            <a:r>
              <a:rPr lang="en-US" sz="1500" i="1" dirty="0" err="1"/>
              <a:t>tipo</a:t>
            </a:r>
            <a:r>
              <a:rPr lang="en-US" sz="1500" i="1" dirty="0"/>
              <a:t> A </a:t>
            </a:r>
            <a:r>
              <a:rPr lang="en-US" sz="1500" i="1" dirty="0" err="1"/>
              <a:t>gane</a:t>
            </a:r>
            <a:r>
              <a:rPr lang="en-US" sz="1500" i="1" dirty="0"/>
              <a:t> a un </a:t>
            </a:r>
            <a:r>
              <a:rPr lang="en-US" sz="1500" i="1" dirty="0" err="1"/>
              <a:t>tipo</a:t>
            </a:r>
            <a:r>
              <a:rPr lang="en-US" sz="1500" i="1" dirty="0"/>
              <a:t> B.</a:t>
            </a:r>
            <a:r>
              <a:rPr lang="en-US" sz="1500" dirty="0"/>
              <a:t>”</a:t>
            </a:r>
          </a:p>
          <a:p>
            <a:r>
              <a:rPr lang="en-US" sz="1500" dirty="0"/>
              <a:t>“</a:t>
            </a:r>
            <a:r>
              <a:rPr lang="en-US" sz="1500" i="1" dirty="0"/>
              <a:t>El </a:t>
            </a:r>
            <a:r>
              <a:rPr lang="en-US" sz="1500" i="1" dirty="0" err="1"/>
              <a:t>equipo</a:t>
            </a:r>
            <a:r>
              <a:rPr lang="en-US" sz="1500" i="1" dirty="0"/>
              <a:t> B </a:t>
            </a:r>
            <a:r>
              <a:rPr lang="en-US" sz="1500" i="1" dirty="0" err="1"/>
              <a:t>tiene</a:t>
            </a:r>
            <a:r>
              <a:rPr lang="en-US" sz="1500" i="1" dirty="0"/>
              <a:t> 50% </a:t>
            </a:r>
            <a:r>
              <a:rPr lang="en-US" sz="1500" i="1" dirty="0" err="1"/>
              <a:t>posibilidades</a:t>
            </a:r>
            <a:r>
              <a:rPr lang="en-US" sz="1500" i="1" dirty="0"/>
              <a:t> </a:t>
            </a:r>
            <a:r>
              <a:rPr lang="en-US" sz="1500" i="1" dirty="0" err="1"/>
              <a:t>más</a:t>
            </a:r>
            <a:r>
              <a:rPr lang="en-US" sz="1500" i="1" dirty="0"/>
              <a:t> de </a:t>
            </a:r>
            <a:r>
              <a:rPr lang="en-US" sz="1500" i="1" dirty="0" err="1"/>
              <a:t>ganar</a:t>
            </a:r>
            <a:r>
              <a:rPr lang="en-US" sz="1500" i="1" dirty="0"/>
              <a:t> </a:t>
            </a:r>
            <a:r>
              <a:rPr lang="en-US" sz="1500" i="1" dirty="0" err="1"/>
              <a:t>si</a:t>
            </a:r>
            <a:r>
              <a:rPr lang="en-US" sz="1500" i="1" dirty="0"/>
              <a:t> </a:t>
            </a:r>
            <a:r>
              <a:rPr lang="en-US" sz="1500" i="1" dirty="0" err="1"/>
              <a:t>retira</a:t>
            </a:r>
            <a:r>
              <a:rPr lang="en-US" sz="1500" i="1" dirty="0"/>
              <a:t> a </a:t>
            </a:r>
            <a:r>
              <a:rPr lang="en-US" sz="1500" i="1" dirty="0" err="1"/>
              <a:t>su</a:t>
            </a:r>
            <a:r>
              <a:rPr lang="en-US" sz="1500" i="1" dirty="0"/>
              <a:t> </a:t>
            </a:r>
            <a:r>
              <a:rPr lang="en-US" sz="1500" i="1" dirty="0" err="1"/>
              <a:t>jugador</a:t>
            </a:r>
            <a:r>
              <a:rPr lang="en-US" sz="1500" i="1" dirty="0"/>
              <a:t> Z que </a:t>
            </a:r>
            <a:r>
              <a:rPr lang="en-US" sz="1500" i="1" dirty="0" err="1"/>
              <a:t>está</a:t>
            </a:r>
            <a:r>
              <a:rPr lang="en-US" sz="1500" i="1" dirty="0"/>
              <a:t> </a:t>
            </a:r>
            <a:r>
              <a:rPr lang="en-US" sz="1500" i="1" dirty="0" err="1"/>
              <a:t>midiendo</a:t>
            </a:r>
            <a:r>
              <a:rPr lang="en-US" sz="1500" i="1" dirty="0"/>
              <a:t> un performance individual del 10%</a:t>
            </a:r>
            <a:r>
              <a:rPr lang="en-US" sz="1500" dirty="0"/>
              <a:t>”.</a:t>
            </a:r>
          </a:p>
          <a:p>
            <a:r>
              <a:rPr lang="en-US" sz="1600" dirty="0"/>
              <a:t>“</a:t>
            </a:r>
            <a:r>
              <a:rPr lang="en-US" sz="1600" i="1" dirty="0"/>
              <a:t>El </a:t>
            </a:r>
            <a:r>
              <a:rPr lang="en-US" sz="1600" i="1" dirty="0" err="1"/>
              <a:t>jugador</a:t>
            </a:r>
            <a:r>
              <a:rPr lang="en-US" sz="1600" i="1" dirty="0"/>
              <a:t> Y </a:t>
            </a:r>
            <a:r>
              <a:rPr lang="en-US" sz="1600" i="1" dirty="0" err="1"/>
              <a:t>ataca</a:t>
            </a:r>
            <a:r>
              <a:rPr lang="en-US" sz="1600" i="1" dirty="0"/>
              <a:t> 80% con </a:t>
            </a:r>
            <a:r>
              <a:rPr lang="en-US" sz="1600" i="1" dirty="0" err="1"/>
              <a:t>patadas</a:t>
            </a:r>
            <a:r>
              <a:rPr lang="en-US" sz="1600" i="1" dirty="0"/>
              <a:t> a 10 </a:t>
            </a:r>
            <a:r>
              <a:rPr lang="en-US" sz="1600" i="1" dirty="0" err="1"/>
              <a:t>pasos</a:t>
            </a:r>
            <a:r>
              <a:rPr lang="en-US" sz="1600" i="1" dirty="0"/>
              <a:t> del </a:t>
            </a:r>
            <a:r>
              <a:rPr lang="en-US" sz="1600" i="1" dirty="0" err="1"/>
              <a:t>oponente</a:t>
            </a:r>
            <a:r>
              <a:rPr lang="en-US" sz="1600" i="1" dirty="0"/>
              <a:t>. Ponte a 15 </a:t>
            </a:r>
            <a:r>
              <a:rPr lang="en-US" sz="1600" i="1" dirty="0" err="1"/>
              <a:t>pasos</a:t>
            </a:r>
            <a:r>
              <a:rPr lang="en-US" sz="1600" i="1" dirty="0"/>
              <a:t> y </a:t>
            </a:r>
            <a:r>
              <a:rPr lang="en-US" sz="1600" i="1" dirty="0" err="1"/>
              <a:t>ataca</a:t>
            </a:r>
            <a:r>
              <a:rPr lang="en-US" sz="1600" i="1" dirty="0"/>
              <a:t> con 5 </a:t>
            </a:r>
            <a:r>
              <a:rPr lang="en-US" sz="1600" i="1" dirty="0" err="1"/>
              <a:t>hariukens</a:t>
            </a:r>
            <a:r>
              <a:rPr lang="en-US" sz="1600" i="1" dirty="0"/>
              <a:t> </a:t>
            </a:r>
            <a:r>
              <a:rPr lang="en-US" sz="1600" i="1" dirty="0" err="1"/>
              <a:t>seguidos</a:t>
            </a:r>
            <a:r>
              <a:rPr lang="en-US" sz="1600" i="1" dirty="0"/>
              <a:t> para un 90% de </a:t>
            </a:r>
            <a:r>
              <a:rPr lang="en-US" sz="1600" i="1" dirty="0" err="1"/>
              <a:t>probabilidad</a:t>
            </a:r>
            <a:r>
              <a:rPr lang="en-US" sz="1600" i="1" dirty="0"/>
              <a:t> de </a:t>
            </a:r>
            <a:r>
              <a:rPr lang="en-US" sz="1600" i="1" dirty="0" err="1"/>
              <a:t>victoria</a:t>
            </a:r>
            <a:r>
              <a:rPr lang="en-US" sz="1600" dirty="0"/>
              <a:t>”</a:t>
            </a:r>
          </a:p>
          <a:p>
            <a:r>
              <a:rPr lang="en-US" sz="1600" dirty="0"/>
              <a:t>“</a:t>
            </a:r>
            <a:r>
              <a:rPr lang="en-US" sz="1600" i="1" dirty="0" err="1"/>
              <a:t>Cuando</a:t>
            </a:r>
            <a:r>
              <a:rPr lang="en-US" sz="1600" i="1" dirty="0"/>
              <a:t> un </a:t>
            </a:r>
            <a:r>
              <a:rPr lang="en-US" sz="1600" i="1" dirty="0" err="1"/>
              <a:t>jugador</a:t>
            </a:r>
            <a:r>
              <a:rPr lang="en-US" sz="1600" i="1" dirty="0"/>
              <a:t> </a:t>
            </a:r>
            <a:r>
              <a:rPr lang="en-US" sz="1600" i="1" dirty="0" err="1"/>
              <a:t>tipo</a:t>
            </a:r>
            <a:r>
              <a:rPr lang="en-US" sz="1600" i="1" dirty="0"/>
              <a:t> C </a:t>
            </a:r>
            <a:r>
              <a:rPr lang="en-US" sz="1600" i="1" dirty="0" err="1"/>
              <a:t>está</a:t>
            </a:r>
            <a:r>
              <a:rPr lang="en-US" sz="1600" i="1" dirty="0"/>
              <a:t> a 20 </a:t>
            </a:r>
            <a:r>
              <a:rPr lang="en-US" sz="1600" i="1" dirty="0" err="1"/>
              <a:t>pasos</a:t>
            </a:r>
            <a:r>
              <a:rPr lang="en-US" sz="1600" i="1" dirty="0"/>
              <a:t> de un </a:t>
            </a:r>
            <a:r>
              <a:rPr lang="en-US" sz="1600" i="1" dirty="0" err="1"/>
              <a:t>tipo</a:t>
            </a:r>
            <a:r>
              <a:rPr lang="en-US" sz="1600" i="1" dirty="0"/>
              <a:t> D que se </a:t>
            </a:r>
            <a:r>
              <a:rPr lang="en-US" sz="1600" i="1" dirty="0" err="1"/>
              <a:t>defiende</a:t>
            </a:r>
            <a:r>
              <a:rPr lang="en-US" sz="1600" i="1" dirty="0"/>
              <a:t> con </a:t>
            </a:r>
            <a:r>
              <a:rPr lang="en-US" sz="1600" i="1" dirty="0" err="1"/>
              <a:t>arma</a:t>
            </a:r>
            <a:r>
              <a:rPr lang="en-US" sz="1600" i="1" dirty="0"/>
              <a:t> X 80% del </a:t>
            </a:r>
            <a:r>
              <a:rPr lang="en-US" sz="1600" i="1" dirty="0" err="1"/>
              <a:t>tiempo</a:t>
            </a:r>
            <a:r>
              <a:rPr lang="en-US" sz="1600" i="1" dirty="0"/>
              <a:t>, un </a:t>
            </a:r>
            <a:r>
              <a:rPr lang="en-US" sz="1600" i="1" dirty="0" err="1"/>
              <a:t>ataque</a:t>
            </a:r>
            <a:r>
              <a:rPr lang="en-US" sz="1600" i="1" dirty="0"/>
              <a:t> </a:t>
            </a:r>
            <a:r>
              <a:rPr lang="en-US" sz="1600" i="1" dirty="0" err="1"/>
              <a:t>tipo</a:t>
            </a:r>
            <a:r>
              <a:rPr lang="en-US" sz="1600" i="1" dirty="0"/>
              <a:t> D </a:t>
            </a:r>
            <a:r>
              <a:rPr lang="en-US" sz="1600" i="1" dirty="0" err="1"/>
              <a:t>logra</a:t>
            </a:r>
            <a:r>
              <a:rPr lang="en-US" sz="1600" i="1" dirty="0"/>
              <a:t> 50% de </a:t>
            </a:r>
            <a:r>
              <a:rPr lang="en-US" sz="1600" i="1" dirty="0" err="1"/>
              <a:t>daño</a:t>
            </a:r>
            <a:r>
              <a:rPr lang="en-US" sz="1600" dirty="0"/>
              <a:t>”.</a:t>
            </a:r>
          </a:p>
          <a:p>
            <a:endParaRPr lang="en-US" sz="15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35EA3-B0BD-45E6-B45E-B4786F58DA2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FCAAC3-8D84-4A5B-BCC1-924449A574D5}"/>
              </a:ext>
            </a:extLst>
          </p:cNvPr>
          <p:cNvSpPr/>
          <p:nvPr/>
        </p:nvSpPr>
        <p:spPr>
          <a:xfrm>
            <a:off x="6608559" y="2231916"/>
            <a:ext cx="377504" cy="637558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E79595-E6C2-462D-B2E9-0130F40F9E97}"/>
              </a:ext>
            </a:extLst>
          </p:cNvPr>
          <p:cNvCxnSpPr/>
          <p:nvPr/>
        </p:nvCxnSpPr>
        <p:spPr>
          <a:xfrm flipV="1">
            <a:off x="7098033" y="1241083"/>
            <a:ext cx="827315" cy="696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144CD-2FEF-45C9-9B6F-454286AA7E7A}"/>
              </a:ext>
            </a:extLst>
          </p:cNvPr>
          <p:cNvSpPr/>
          <p:nvPr/>
        </p:nvSpPr>
        <p:spPr>
          <a:xfrm>
            <a:off x="7823746" y="470742"/>
            <a:ext cx="505097" cy="78651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465D06-E944-4A62-81ED-EFCA17E625A0}"/>
              </a:ext>
            </a:extLst>
          </p:cNvPr>
          <p:cNvCxnSpPr/>
          <p:nvPr/>
        </p:nvCxnSpPr>
        <p:spPr>
          <a:xfrm>
            <a:off x="7388826" y="1921594"/>
            <a:ext cx="0" cy="1454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0589005-39C2-417F-99AC-57B8C4EE8C17}"/>
              </a:ext>
            </a:extLst>
          </p:cNvPr>
          <p:cNvSpPr/>
          <p:nvPr/>
        </p:nvSpPr>
        <p:spPr>
          <a:xfrm>
            <a:off x="6986063" y="1921594"/>
            <a:ext cx="1352528" cy="167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80% hit area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8CB46-298C-4E94-89F9-4943F5B7F517}"/>
              </a:ext>
            </a:extLst>
          </p:cNvPr>
          <p:cNvSpPr/>
          <p:nvPr/>
        </p:nvSpPr>
        <p:spPr>
          <a:xfrm>
            <a:off x="7779180" y="2231915"/>
            <a:ext cx="458809" cy="637559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7087ABD8-B675-43F6-8223-7979FF945540}"/>
              </a:ext>
            </a:extLst>
          </p:cNvPr>
          <p:cNvSpPr/>
          <p:nvPr/>
        </p:nvSpPr>
        <p:spPr>
          <a:xfrm>
            <a:off x="6845286" y="1176779"/>
            <a:ext cx="572702" cy="457201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FE0D22-BD49-4D9F-A311-9FC1BA553B59}"/>
              </a:ext>
            </a:extLst>
          </p:cNvPr>
          <p:cNvCxnSpPr/>
          <p:nvPr/>
        </p:nvCxnSpPr>
        <p:spPr>
          <a:xfrm>
            <a:off x="7623301" y="2056701"/>
            <a:ext cx="1650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53F6E0-B1A9-4C92-B9EA-2DFB28E003B6}"/>
              </a:ext>
            </a:extLst>
          </p:cNvPr>
          <p:cNvCxnSpPr/>
          <p:nvPr/>
        </p:nvCxnSpPr>
        <p:spPr>
          <a:xfrm>
            <a:off x="7348981" y="864000"/>
            <a:ext cx="548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C3F6A1E-8CFF-470E-9E9C-8B61F5675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683039"/>
              </p:ext>
            </p:extLst>
          </p:nvPr>
        </p:nvGraphicFramePr>
        <p:xfrm>
          <a:off x="8731001" y="2373231"/>
          <a:ext cx="3414372" cy="55462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74802">
                  <a:extLst>
                    <a:ext uri="{9D8B030D-6E8A-4147-A177-3AD203B41FA5}">
                      <a16:colId xmlns:a16="http://schemas.microsoft.com/office/drawing/2014/main" val="3001703635"/>
                    </a:ext>
                  </a:extLst>
                </a:gridCol>
                <a:gridCol w="570040">
                  <a:extLst>
                    <a:ext uri="{9D8B030D-6E8A-4147-A177-3AD203B41FA5}">
                      <a16:colId xmlns:a16="http://schemas.microsoft.com/office/drawing/2014/main" val="270611245"/>
                    </a:ext>
                  </a:extLst>
                </a:gridCol>
                <a:gridCol w="874903">
                  <a:extLst>
                    <a:ext uri="{9D8B030D-6E8A-4147-A177-3AD203B41FA5}">
                      <a16:colId xmlns:a16="http://schemas.microsoft.com/office/drawing/2014/main" val="3070637857"/>
                    </a:ext>
                  </a:extLst>
                </a:gridCol>
                <a:gridCol w="605473">
                  <a:extLst>
                    <a:ext uri="{9D8B030D-6E8A-4147-A177-3AD203B41FA5}">
                      <a16:colId xmlns:a16="http://schemas.microsoft.com/office/drawing/2014/main" val="2032754823"/>
                    </a:ext>
                  </a:extLst>
                </a:gridCol>
                <a:gridCol w="789154">
                  <a:extLst>
                    <a:ext uri="{9D8B030D-6E8A-4147-A177-3AD203B41FA5}">
                      <a16:colId xmlns:a16="http://schemas.microsoft.com/office/drawing/2014/main" val="82038527"/>
                    </a:ext>
                  </a:extLst>
                </a:gridCol>
              </a:tblGrid>
              <a:tr h="277312">
                <a:tc>
                  <a:txBody>
                    <a:bodyPr/>
                    <a:lstStyle/>
                    <a:p>
                      <a:r>
                        <a:rPr lang="en-US" sz="1200" dirty="0"/>
                        <a:t>PosX1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PosY1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AttackType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AvgHit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AvgSpeed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677722"/>
                  </a:ext>
                </a:extLst>
              </a:tr>
              <a:tr h="277312"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Airborne1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53091"/>
                  </a:ext>
                </a:extLst>
              </a:tr>
            </a:tbl>
          </a:graphicData>
        </a:graphic>
      </p:graphicFrame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671AA7CB-9CE6-4B8D-A2EF-C5BB71A1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56" y="3209060"/>
            <a:ext cx="3741114" cy="2105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1" name="Table 3">
            <a:extLst>
              <a:ext uri="{FF2B5EF4-FFF2-40B4-BE49-F238E27FC236}">
                <a16:creationId xmlns:a16="http://schemas.microsoft.com/office/drawing/2014/main" id="{8273A862-0215-4003-B5C9-0B90B3F9F4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886720"/>
              </p:ext>
            </p:extLst>
          </p:nvPr>
        </p:nvGraphicFramePr>
        <p:xfrm>
          <a:off x="6234368" y="5488460"/>
          <a:ext cx="5317271" cy="55462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49992">
                  <a:extLst>
                    <a:ext uri="{9D8B030D-6E8A-4147-A177-3AD203B41FA5}">
                      <a16:colId xmlns:a16="http://schemas.microsoft.com/office/drawing/2014/main" val="3001703635"/>
                    </a:ext>
                  </a:extLst>
                </a:gridCol>
                <a:gridCol w="1092500">
                  <a:extLst>
                    <a:ext uri="{9D8B030D-6E8A-4147-A177-3AD203B41FA5}">
                      <a16:colId xmlns:a16="http://schemas.microsoft.com/office/drawing/2014/main" val="270611245"/>
                    </a:ext>
                  </a:extLst>
                </a:gridCol>
                <a:gridCol w="1288905">
                  <a:extLst>
                    <a:ext uri="{9D8B030D-6E8A-4147-A177-3AD203B41FA5}">
                      <a16:colId xmlns:a16="http://schemas.microsoft.com/office/drawing/2014/main" val="3070637857"/>
                    </a:ext>
                  </a:extLst>
                </a:gridCol>
                <a:gridCol w="846068">
                  <a:extLst>
                    <a:ext uri="{9D8B030D-6E8A-4147-A177-3AD203B41FA5}">
                      <a16:colId xmlns:a16="http://schemas.microsoft.com/office/drawing/2014/main" val="2032754823"/>
                    </a:ext>
                  </a:extLst>
                </a:gridCol>
                <a:gridCol w="619903">
                  <a:extLst>
                    <a:ext uri="{9D8B030D-6E8A-4147-A177-3AD203B41FA5}">
                      <a16:colId xmlns:a16="http://schemas.microsoft.com/office/drawing/2014/main" val="82038527"/>
                    </a:ext>
                  </a:extLst>
                </a:gridCol>
                <a:gridCol w="619903">
                  <a:extLst>
                    <a:ext uri="{9D8B030D-6E8A-4147-A177-3AD203B41FA5}">
                      <a16:colId xmlns:a16="http://schemas.microsoft.com/office/drawing/2014/main" val="3970996524"/>
                    </a:ext>
                  </a:extLst>
                </a:gridCol>
              </a:tblGrid>
              <a:tr h="277312">
                <a:tc>
                  <a:txBody>
                    <a:bodyPr/>
                    <a:lstStyle/>
                    <a:p>
                      <a:r>
                        <a:rPr lang="en-US" sz="1200" dirty="0"/>
                        <a:t>PosX1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PosY1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AttackType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AvgHit</a:t>
                      </a:r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dirty="0" err="1"/>
                        <a:t>AvgSpd</a:t>
                      </a:r>
                      <a:r>
                        <a:rPr lang="en-US" sz="1200" dirty="0"/>
                        <a:t> Distance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677722"/>
                  </a:ext>
                </a:extLst>
              </a:tr>
              <a:tr h="277312"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53091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E3C21C8F-5C0C-4AC1-8320-4FF6D0FC6148}"/>
              </a:ext>
            </a:extLst>
          </p:cNvPr>
          <p:cNvSpPr/>
          <p:nvPr/>
        </p:nvSpPr>
        <p:spPr>
          <a:xfrm>
            <a:off x="9001387" y="3383045"/>
            <a:ext cx="974096" cy="1128032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F27B33-0078-4630-A78B-EAC4D7FFFF87}"/>
              </a:ext>
            </a:extLst>
          </p:cNvPr>
          <p:cNvSpPr/>
          <p:nvPr/>
        </p:nvSpPr>
        <p:spPr>
          <a:xfrm>
            <a:off x="7239699" y="3848097"/>
            <a:ext cx="360727" cy="511882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F5EFF4-C7D1-4CD9-AF09-7FC358DAC68D}"/>
              </a:ext>
            </a:extLst>
          </p:cNvPr>
          <p:cNvCxnSpPr/>
          <p:nvPr/>
        </p:nvCxnSpPr>
        <p:spPr>
          <a:xfrm>
            <a:off x="7600426" y="4359979"/>
            <a:ext cx="402671" cy="55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AE981FD-D1D5-47F0-9D3F-F049239CA481}"/>
              </a:ext>
            </a:extLst>
          </p:cNvPr>
          <p:cNvSpPr txBox="1"/>
          <p:nvPr/>
        </p:nvSpPr>
        <p:spPr>
          <a:xfrm>
            <a:off x="7823746" y="45444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CCEF12-2EE5-4BB9-8CEF-4B1A7192B96D}"/>
              </a:ext>
            </a:extLst>
          </p:cNvPr>
          <p:cNvSpPr/>
          <p:nvPr/>
        </p:nvSpPr>
        <p:spPr>
          <a:xfrm>
            <a:off x="7912217" y="4856175"/>
            <a:ext cx="250271" cy="285335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84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US" dirty="0"/>
              <a:t>Detector Ryu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detector de sprites de Street Fighter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125446"/>
            <a:ext cx="5472000" cy="360000"/>
          </a:xfrm>
        </p:spPr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este</a:t>
            </a:r>
            <a:r>
              <a:rPr lang="en-US" dirty="0"/>
              <a:t> primer </a:t>
            </a:r>
            <a:r>
              <a:rPr lang="en-US" dirty="0" err="1"/>
              <a:t>alcance</a:t>
            </a:r>
            <a:r>
              <a:rPr lang="en-US" dirty="0"/>
              <a:t> , se </a:t>
            </a:r>
            <a:r>
              <a:rPr lang="en-US" dirty="0" err="1"/>
              <a:t>elaboró</a:t>
            </a:r>
            <a:r>
              <a:rPr lang="en-US" dirty="0"/>
              <a:t> un </a:t>
            </a:r>
            <a:r>
              <a:rPr lang="en-US" dirty="0" err="1"/>
              <a:t>módelo</a:t>
            </a:r>
            <a:r>
              <a:rPr lang="en-US" dirty="0"/>
              <a:t> que </a:t>
            </a:r>
            <a:r>
              <a:rPr lang="en-US" dirty="0" err="1"/>
              <a:t>identificará</a:t>
            </a:r>
            <a:r>
              <a:rPr lang="en-US" dirty="0"/>
              <a:t> y </a:t>
            </a:r>
            <a:r>
              <a:rPr lang="en-US" dirty="0" err="1"/>
              <a:t>detectará</a:t>
            </a:r>
            <a:r>
              <a:rPr lang="en-US" dirty="0"/>
              <a:t> el sprite del </a:t>
            </a:r>
            <a:r>
              <a:rPr lang="en-US" dirty="0" err="1"/>
              <a:t>peleador</a:t>
            </a:r>
            <a:r>
              <a:rPr lang="en-US" dirty="0"/>
              <a:t> Ryu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juego</a:t>
            </a:r>
            <a:r>
              <a:rPr lang="en-US" dirty="0"/>
              <a:t> de Street </a:t>
            </a:r>
            <a:r>
              <a:rPr lang="en-US" dirty="0" err="1"/>
              <a:t>Figher</a:t>
            </a:r>
            <a:r>
              <a:rPr lang="en-US" dirty="0"/>
              <a:t> 2 de Super Nintendo de 1992. 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664000" cy="3600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Objetivos</a:t>
            </a:r>
            <a:r>
              <a:rPr lang="en-US" sz="2800" dirty="0"/>
              <a:t> del </a:t>
            </a:r>
            <a:r>
              <a:rPr lang="en-US" sz="2800" dirty="0" err="1"/>
              <a:t>modelo</a:t>
            </a:r>
            <a:endParaRPr lang="en-US" sz="2800" dirty="0"/>
          </a:p>
          <a:p>
            <a:r>
              <a:rPr lang="en-US" dirty="0"/>
              <a:t>Dada una </a:t>
            </a:r>
            <a:r>
              <a:rPr lang="en-US" dirty="0" err="1"/>
              <a:t>pelea</a:t>
            </a:r>
            <a:r>
              <a:rPr lang="en-US" dirty="0"/>
              <a:t> de Ryu </a:t>
            </a:r>
            <a:r>
              <a:rPr lang="en-US" dirty="0" err="1"/>
              <a:t>capturada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video,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emulador</a:t>
            </a:r>
            <a:r>
              <a:rPr lang="en-US" dirty="0"/>
              <a:t> de SNES:</a:t>
            </a:r>
          </a:p>
          <a:p>
            <a:r>
              <a:rPr lang="en-US" dirty="0" err="1"/>
              <a:t>Predecir</a:t>
            </a:r>
            <a:r>
              <a:rPr lang="en-US" dirty="0"/>
              <a:t> la </a:t>
            </a:r>
            <a:r>
              <a:rPr lang="en-US" dirty="0" err="1"/>
              <a:t>posición</a:t>
            </a:r>
            <a:r>
              <a:rPr lang="en-US" dirty="0"/>
              <a:t> del </a:t>
            </a:r>
            <a:r>
              <a:rPr lang="en-US" dirty="0" err="1"/>
              <a:t>centro</a:t>
            </a:r>
            <a:r>
              <a:rPr lang="en-US" dirty="0"/>
              <a:t> del sprite de Ryu </a:t>
            </a:r>
            <a:r>
              <a:rPr lang="en-US" dirty="0" err="1"/>
              <a:t>cada</a:t>
            </a:r>
            <a:r>
              <a:rPr lang="en-US" dirty="0"/>
              <a:t> Segundo de la </a:t>
            </a:r>
            <a:r>
              <a:rPr lang="en-US" dirty="0" err="1"/>
              <a:t>pelea</a:t>
            </a:r>
            <a:r>
              <a:rPr lang="en-US" dirty="0"/>
              <a:t>.</a:t>
            </a:r>
          </a:p>
          <a:p>
            <a:r>
              <a:rPr lang="en-US" dirty="0" err="1"/>
              <a:t>En</a:t>
            </a:r>
            <a:r>
              <a:rPr lang="en-US" dirty="0"/>
              <a:t> base a la </a:t>
            </a:r>
            <a:r>
              <a:rPr lang="en-US" dirty="0" err="1"/>
              <a:t>posición</a:t>
            </a:r>
            <a:r>
              <a:rPr lang="en-US" dirty="0"/>
              <a:t> anterior </a:t>
            </a:r>
            <a:r>
              <a:rPr lang="en-US" dirty="0" err="1"/>
              <a:t>determinar</a:t>
            </a:r>
            <a:r>
              <a:rPr lang="en-US" dirty="0"/>
              <a:t> la </a:t>
            </a:r>
            <a:r>
              <a:rPr lang="en-US" dirty="0" err="1"/>
              <a:t>posición</a:t>
            </a:r>
            <a:r>
              <a:rPr lang="en-US" dirty="0"/>
              <a:t> de Ryu (</a:t>
            </a:r>
            <a:r>
              <a:rPr lang="en-US" dirty="0" err="1"/>
              <a:t>x,y</a:t>
            </a:r>
            <a:r>
              <a:rPr lang="en-US" dirty="0"/>
              <a:t>) dentro del frame o </a:t>
            </a:r>
            <a:r>
              <a:rPr lang="en-US" dirty="0" err="1"/>
              <a:t>escena</a:t>
            </a:r>
            <a:endParaRPr lang="en-US" dirty="0"/>
          </a:p>
          <a:p>
            <a:r>
              <a:rPr lang="en-US" dirty="0" err="1"/>
              <a:t>Obtener</a:t>
            </a:r>
            <a:r>
              <a:rPr lang="en-US" dirty="0"/>
              <a:t> el sprite de Ryu</a:t>
            </a:r>
          </a:p>
          <a:p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movimiento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haciendo</a:t>
            </a:r>
            <a:r>
              <a:rPr lang="en-US" dirty="0"/>
              <a:t> Ryu</a:t>
            </a:r>
          </a:p>
          <a:p>
            <a:r>
              <a:rPr lang="en-US" dirty="0" err="1"/>
              <a:t>Obtener</a:t>
            </a:r>
            <a:r>
              <a:rPr lang="en-US" dirty="0"/>
              <a:t> </a:t>
            </a:r>
            <a:r>
              <a:rPr lang="en-US" dirty="0" err="1"/>
              <a:t>estadísticas</a:t>
            </a:r>
            <a:r>
              <a:rPr lang="en-US" dirty="0"/>
              <a:t> </a:t>
            </a:r>
            <a:r>
              <a:rPr lang="en-US" dirty="0" err="1"/>
              <a:t>generales</a:t>
            </a:r>
            <a:r>
              <a:rPr lang="en-US" dirty="0"/>
              <a:t> de la </a:t>
            </a:r>
            <a:r>
              <a:rPr lang="en-US" dirty="0" err="1"/>
              <a:t>pelea</a:t>
            </a:r>
            <a:r>
              <a:rPr lang="en-US" dirty="0"/>
              <a:t> (</a:t>
            </a:r>
            <a:r>
              <a:rPr lang="en-US" dirty="0" err="1"/>
              <a:t>cuántos</a:t>
            </a:r>
            <a:r>
              <a:rPr lang="en-US" dirty="0"/>
              <a:t> y de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movimientos</a:t>
            </a:r>
            <a:r>
              <a:rPr lang="en-US" dirty="0"/>
              <a:t> </a:t>
            </a:r>
            <a:r>
              <a:rPr lang="en-US" dirty="0" err="1"/>
              <a:t>hizo</a:t>
            </a:r>
            <a:r>
              <a:rPr lang="en-US" dirty="0"/>
              <a:t> Ryu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pelea</a:t>
            </a:r>
            <a:r>
              <a:rPr lang="en-US" dirty="0"/>
              <a:t>)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/>
          <a:stretch/>
        </p:blipFill>
        <p:spPr>
          <a:xfrm>
            <a:off x="6282692" y="1493872"/>
            <a:ext cx="4053960" cy="26893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Freeform 5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524245" y="3627730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1862D-18E4-462D-92AD-7CF3FB3B8248}"/>
              </a:ext>
            </a:extLst>
          </p:cNvPr>
          <p:cNvSpPr/>
          <p:nvPr/>
        </p:nvSpPr>
        <p:spPr>
          <a:xfrm>
            <a:off x="7126081" y="3850429"/>
            <a:ext cx="275544" cy="443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02252D-0EA2-4696-BD4A-BD3E46506A0D}"/>
              </a:ext>
            </a:extLst>
          </p:cNvPr>
          <p:cNvSpPr/>
          <p:nvPr/>
        </p:nvSpPr>
        <p:spPr>
          <a:xfrm>
            <a:off x="7141141" y="4005477"/>
            <a:ext cx="177038" cy="1777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8A26E-4A0E-4AD1-9F04-5725501057D5}"/>
              </a:ext>
            </a:extLst>
          </p:cNvPr>
          <p:cNvSpPr/>
          <p:nvPr/>
        </p:nvSpPr>
        <p:spPr>
          <a:xfrm>
            <a:off x="6702804" y="3850429"/>
            <a:ext cx="196784" cy="377929"/>
          </a:xfrm>
          <a:prstGeom prst="rect">
            <a:avLst/>
          </a:prstGeom>
          <a:solidFill>
            <a:schemeClr val="accent3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9B20D7-1101-434C-AF4A-03085C46D887}"/>
              </a:ext>
            </a:extLst>
          </p:cNvPr>
          <p:cNvSpPr/>
          <p:nvPr/>
        </p:nvSpPr>
        <p:spPr>
          <a:xfrm>
            <a:off x="7759817" y="3045204"/>
            <a:ext cx="662730" cy="671119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B15F397A-58D7-4BFC-984D-1DF425E7E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935151"/>
              </p:ext>
            </p:extLst>
          </p:nvPr>
        </p:nvGraphicFramePr>
        <p:xfrm>
          <a:off x="6184551" y="4711395"/>
          <a:ext cx="5074033" cy="1112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774764">
                  <a:extLst>
                    <a:ext uri="{9D8B030D-6E8A-4147-A177-3AD203B41FA5}">
                      <a16:colId xmlns:a16="http://schemas.microsoft.com/office/drawing/2014/main" val="3482743865"/>
                    </a:ext>
                  </a:extLst>
                </a:gridCol>
                <a:gridCol w="766826">
                  <a:extLst>
                    <a:ext uri="{9D8B030D-6E8A-4147-A177-3AD203B41FA5}">
                      <a16:colId xmlns:a16="http://schemas.microsoft.com/office/drawing/2014/main" val="487372986"/>
                    </a:ext>
                  </a:extLst>
                </a:gridCol>
                <a:gridCol w="774764">
                  <a:extLst>
                    <a:ext uri="{9D8B030D-6E8A-4147-A177-3AD203B41FA5}">
                      <a16:colId xmlns:a16="http://schemas.microsoft.com/office/drawing/2014/main" val="3868956697"/>
                    </a:ext>
                  </a:extLst>
                </a:gridCol>
                <a:gridCol w="766826">
                  <a:extLst>
                    <a:ext uri="{9D8B030D-6E8A-4147-A177-3AD203B41FA5}">
                      <a16:colId xmlns:a16="http://schemas.microsoft.com/office/drawing/2014/main" val="2110690084"/>
                    </a:ext>
                  </a:extLst>
                </a:gridCol>
                <a:gridCol w="1102170">
                  <a:extLst>
                    <a:ext uri="{9D8B030D-6E8A-4147-A177-3AD203B41FA5}">
                      <a16:colId xmlns:a16="http://schemas.microsoft.com/office/drawing/2014/main" val="3629860345"/>
                    </a:ext>
                  </a:extLst>
                </a:gridCol>
                <a:gridCol w="888683">
                  <a:extLst>
                    <a:ext uri="{9D8B030D-6E8A-4147-A177-3AD203B41FA5}">
                      <a16:colId xmlns:a16="http://schemas.microsoft.com/office/drawing/2014/main" val="1743430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MovType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93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RyuCover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82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RyuKick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391895"/>
                  </a:ext>
                </a:extLst>
              </a:tr>
            </a:tbl>
          </a:graphicData>
        </a:graphic>
      </p:graphicFrame>
      <p:sp>
        <p:nvSpPr>
          <p:cNvPr id="22" name="Oval 21">
            <a:extLst>
              <a:ext uri="{FF2B5EF4-FFF2-40B4-BE49-F238E27FC236}">
                <a16:creationId xmlns:a16="http://schemas.microsoft.com/office/drawing/2014/main" id="{9341210B-3CF7-4182-AE28-76D3380DA8D3}"/>
              </a:ext>
            </a:extLst>
          </p:cNvPr>
          <p:cNvSpPr/>
          <p:nvPr/>
        </p:nvSpPr>
        <p:spPr>
          <a:xfrm>
            <a:off x="8068947" y="3380763"/>
            <a:ext cx="134658" cy="891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6247474" cy="432000"/>
          </a:xfrm>
        </p:spPr>
        <p:txBody>
          <a:bodyPr/>
          <a:lstStyle/>
          <a:p>
            <a:r>
              <a:rPr lang="en-US" dirty="0" err="1"/>
              <a:t>Descripción</a:t>
            </a:r>
            <a:r>
              <a:rPr lang="en-US" dirty="0"/>
              <a:t> del </a:t>
            </a:r>
            <a:r>
              <a:rPr lang="en-US" dirty="0" err="1"/>
              <a:t>modelo</a:t>
            </a:r>
            <a:r>
              <a:rPr lang="en-US" dirty="0"/>
              <a:t> e </a:t>
            </a:r>
            <a:r>
              <a:rPr lang="en-US" dirty="0" err="1"/>
              <a:t>hipótesis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999611"/>
            <a:ext cx="5472000" cy="360000"/>
          </a:xfrm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módelo</a:t>
            </a:r>
            <a:r>
              <a:rPr lang="en-US" dirty="0"/>
              <a:t> que se </a:t>
            </a:r>
            <a:r>
              <a:rPr lang="en-US" dirty="0" err="1"/>
              <a:t>realizó</a:t>
            </a:r>
            <a:r>
              <a:rPr lang="en-US" dirty="0"/>
              <a:t> </a:t>
            </a:r>
            <a:r>
              <a:rPr lang="en-US" dirty="0" err="1"/>
              <a:t>fue</a:t>
            </a:r>
            <a:r>
              <a:rPr lang="en-US" dirty="0"/>
              <a:t> una red neuronal </a:t>
            </a:r>
            <a:r>
              <a:rPr lang="en-US" dirty="0" err="1"/>
              <a:t>entrenada</a:t>
            </a:r>
            <a:r>
              <a:rPr lang="en-US" dirty="0"/>
              <a:t> con mil 120 </a:t>
            </a:r>
            <a:r>
              <a:rPr lang="en-US" dirty="0" err="1"/>
              <a:t>imágenes</a:t>
            </a:r>
            <a:r>
              <a:rPr lang="en-US" dirty="0"/>
              <a:t> (</a:t>
            </a:r>
            <a:r>
              <a:rPr lang="en-US" dirty="0" err="1"/>
              <a:t>movimientos</a:t>
            </a:r>
            <a:r>
              <a:rPr lang="en-US" dirty="0"/>
              <a:t>) de Ryu </a:t>
            </a:r>
            <a:r>
              <a:rPr lang="en-US" dirty="0" err="1"/>
              <a:t>obtenidas</a:t>
            </a:r>
            <a:r>
              <a:rPr lang="en-US" dirty="0"/>
              <a:t> del </a:t>
            </a:r>
            <a:r>
              <a:rPr lang="en-US" dirty="0" err="1"/>
              <a:t>videojuego</a:t>
            </a:r>
            <a:r>
              <a:rPr lang="en-US" dirty="0"/>
              <a:t> </a:t>
            </a:r>
          </a:p>
          <a:p>
            <a:r>
              <a:rPr lang="en-US" dirty="0"/>
              <a:t>Se </a:t>
            </a:r>
            <a:r>
              <a:rPr lang="en-US" dirty="0" err="1"/>
              <a:t>usó</a:t>
            </a:r>
            <a:r>
              <a:rPr lang="en-US" dirty="0"/>
              <a:t> una regression lineal para </a:t>
            </a:r>
            <a:r>
              <a:rPr lang="en-US" dirty="0" err="1"/>
              <a:t>predecir</a:t>
            </a:r>
            <a:r>
              <a:rPr lang="en-US" dirty="0"/>
              <a:t> el </a:t>
            </a:r>
            <a:r>
              <a:rPr lang="en-US" dirty="0" err="1"/>
              <a:t>centro</a:t>
            </a:r>
            <a:r>
              <a:rPr lang="en-US" dirty="0"/>
              <a:t> del </a:t>
            </a:r>
            <a:r>
              <a:rPr lang="en-US" dirty="0" err="1"/>
              <a:t>personaje</a:t>
            </a:r>
            <a:r>
              <a:rPr lang="en-US" dirty="0"/>
              <a:t> (output) </a:t>
            </a:r>
          </a:p>
          <a:p>
            <a:r>
              <a:rPr lang="en-US" dirty="0"/>
              <a:t>Las </a:t>
            </a:r>
            <a:r>
              <a:rPr lang="en-US" dirty="0" err="1"/>
              <a:t>imágenes</a:t>
            </a:r>
            <a:r>
              <a:rPr lang="en-US" dirty="0"/>
              <a:t> se </a:t>
            </a:r>
            <a:r>
              <a:rPr lang="en-US" dirty="0" err="1"/>
              <a:t>generan</a:t>
            </a:r>
            <a:r>
              <a:rPr lang="en-US" dirty="0"/>
              <a:t> con un </a:t>
            </a:r>
            <a:r>
              <a:rPr lang="en-US" dirty="0" err="1"/>
              <a:t>emulador</a:t>
            </a:r>
            <a:r>
              <a:rPr lang="en-US" dirty="0"/>
              <a:t> del </a:t>
            </a:r>
            <a:r>
              <a:rPr lang="en-US" dirty="0" err="1"/>
              <a:t>propio</a:t>
            </a:r>
            <a:r>
              <a:rPr lang="en-US" dirty="0"/>
              <a:t> </a:t>
            </a:r>
            <a:r>
              <a:rPr lang="en-US" dirty="0" err="1"/>
              <a:t>videojuego</a:t>
            </a:r>
            <a:r>
              <a:rPr lang="en-US" dirty="0"/>
              <a:t>.</a:t>
            </a:r>
          </a:p>
          <a:p>
            <a:r>
              <a:rPr lang="en-US" dirty="0"/>
              <a:t>Se </a:t>
            </a:r>
            <a:r>
              <a:rPr lang="en-US" dirty="0" err="1"/>
              <a:t>usó</a:t>
            </a:r>
            <a:r>
              <a:rPr lang="en-US" dirty="0"/>
              <a:t> TensorFlow para </a:t>
            </a:r>
            <a:r>
              <a:rPr lang="en-US" dirty="0" err="1"/>
              <a:t>programar</a:t>
            </a:r>
            <a:r>
              <a:rPr lang="en-US" dirty="0"/>
              <a:t> y </a:t>
            </a:r>
            <a:r>
              <a:rPr lang="en-US" dirty="0" err="1"/>
              <a:t>entrenar</a:t>
            </a:r>
            <a:r>
              <a:rPr lang="en-US" dirty="0"/>
              <a:t> la red </a:t>
            </a:r>
          </a:p>
          <a:p>
            <a:r>
              <a:rPr lang="en-US" dirty="0"/>
              <a:t>neuronal. </a:t>
            </a:r>
          </a:p>
          <a:p>
            <a:r>
              <a:rPr lang="en-US" dirty="0" err="1"/>
              <a:t>Cada</a:t>
            </a:r>
            <a:r>
              <a:rPr lang="en-US" dirty="0"/>
              <a:t> imagen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etiquetada</a:t>
            </a:r>
            <a:r>
              <a:rPr lang="en-US" dirty="0"/>
              <a:t> con la </a:t>
            </a:r>
            <a:r>
              <a:rPr lang="en-US" dirty="0" err="1"/>
              <a:t>posición</a:t>
            </a:r>
            <a:r>
              <a:rPr lang="en-US" dirty="0"/>
              <a:t> </a:t>
            </a:r>
            <a:r>
              <a:rPr lang="en-US" dirty="0" err="1"/>
              <a:t>absoluta</a:t>
            </a:r>
            <a:r>
              <a:rPr lang="en-US" dirty="0"/>
              <a:t> del pixel </a:t>
            </a:r>
            <a:r>
              <a:rPr lang="en-US" dirty="0" err="1"/>
              <a:t>donde</a:t>
            </a:r>
            <a:r>
              <a:rPr lang="en-US" dirty="0"/>
              <a:t> se </a:t>
            </a:r>
            <a:r>
              <a:rPr lang="en-US" dirty="0" err="1"/>
              <a:t>encuentra</a:t>
            </a:r>
            <a:r>
              <a:rPr lang="en-US" dirty="0"/>
              <a:t> el </a:t>
            </a:r>
            <a:r>
              <a:rPr lang="en-US" dirty="0" err="1"/>
              <a:t>centro</a:t>
            </a:r>
            <a:r>
              <a:rPr lang="en-US" dirty="0"/>
              <a:t> del </a:t>
            </a:r>
            <a:r>
              <a:rPr lang="en-US" dirty="0" err="1"/>
              <a:t>personaje</a:t>
            </a:r>
            <a:r>
              <a:rPr lang="en-US" dirty="0"/>
              <a:t>. </a:t>
            </a:r>
          </a:p>
          <a:p>
            <a:r>
              <a:rPr lang="en-US" dirty="0"/>
              <a:t>La </a:t>
            </a:r>
            <a:r>
              <a:rPr lang="en-US" dirty="0" err="1"/>
              <a:t>hipótesis</a:t>
            </a:r>
            <a:r>
              <a:rPr lang="en-US" dirty="0"/>
              <a:t> es que los </a:t>
            </a:r>
            <a:r>
              <a:rPr lang="en-US" dirty="0" err="1"/>
              <a:t>colores</a:t>
            </a:r>
            <a:r>
              <a:rPr lang="en-US" dirty="0"/>
              <a:t> del </a:t>
            </a:r>
            <a:r>
              <a:rPr lang="en-US" dirty="0" err="1"/>
              <a:t>personaje</a:t>
            </a:r>
            <a:r>
              <a:rPr lang="en-US" dirty="0"/>
              <a:t> son un </a:t>
            </a:r>
            <a:r>
              <a:rPr lang="en-US" dirty="0" err="1"/>
              <a:t>buen</a:t>
            </a:r>
            <a:r>
              <a:rPr lang="en-US" dirty="0"/>
              <a:t> predictor para </a:t>
            </a:r>
            <a:r>
              <a:rPr lang="en-US" dirty="0" err="1"/>
              <a:t>ubicar</a:t>
            </a:r>
            <a:r>
              <a:rPr lang="en-US" dirty="0"/>
              <a:t> el punto medio del </a:t>
            </a:r>
            <a:r>
              <a:rPr lang="en-US" dirty="0" err="1"/>
              <a:t>mismo</a:t>
            </a:r>
            <a:r>
              <a:rPr lang="en-US" dirty="0"/>
              <a:t> y </a:t>
            </a:r>
            <a:r>
              <a:rPr lang="en-US" dirty="0" err="1"/>
              <a:t>determinar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posición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imagen.</a:t>
            </a:r>
          </a:p>
          <a:p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812170" y="2645515"/>
            <a:ext cx="2405261" cy="1586804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/>
          <a:srcRect/>
          <a:stretch/>
        </p:blipFill>
        <p:spPr>
          <a:xfrm>
            <a:off x="8812419" y="3821956"/>
            <a:ext cx="2405261" cy="1586804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/>
          <a:srcRect/>
          <a:stretch/>
        </p:blipFill>
        <p:spPr>
          <a:xfrm>
            <a:off x="8812420" y="1445365"/>
            <a:ext cx="2405261" cy="158680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" id="{4D53F006-3A3B-4429-B71F-299E6F115F86}" vid="{53FF0DB4-A587-4B9B-97CD-03EEAA6CE6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AE7CBC-C35C-4FA9-B339-59E31F30C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61FE8A-8F15-409F-AF62-619C69C0D5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JesusSaucedoSaturdaysAIModel-DESKTOP-GREHQUO-2</Template>
  <TotalTime>0</TotalTime>
  <Words>2121</Words>
  <Application>Microsoft Office PowerPoint</Application>
  <PresentationFormat>Widescreen</PresentationFormat>
  <Paragraphs>246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Corbel</vt:lpstr>
      <vt:lpstr>Times New Roman</vt:lpstr>
      <vt:lpstr>Office Theme</vt:lpstr>
      <vt:lpstr>Sprite Predictor</vt:lpstr>
      <vt:lpstr>Objetivo  y contexto</vt:lpstr>
      <vt:lpstr>Contexto</vt:lpstr>
      <vt:lpstr>Ventajas</vt:lpstr>
      <vt:lpstr>Objetivo general </vt:lpstr>
      <vt:lpstr>Propuesta de solución</vt:lpstr>
      <vt:lpstr>Detector Ryu</vt:lpstr>
      <vt:lpstr>Modelo detector de sprites de Street Fighter 2</vt:lpstr>
      <vt:lpstr>Descripción del modelo e hipótesis</vt:lpstr>
      <vt:lpstr>Inputs/Feature Engineering</vt:lpstr>
      <vt:lpstr>Output y labeling</vt:lpstr>
      <vt:lpstr>Topologia de la red</vt:lpstr>
      <vt:lpstr>Resultados</vt:lpstr>
      <vt:lpstr>Resultados (predicción acertada)</vt:lpstr>
      <vt:lpstr>Resultados (predicción acertada)</vt:lpstr>
      <vt:lpstr>Predicción a medias, punto errado pero sprite bien recortado</vt:lpstr>
      <vt:lpstr>Predicción a medias, punto errado pero sprite bien recortado</vt:lpstr>
      <vt:lpstr>Predicción a medias, punto errado, sprite recortado con ruido</vt:lpstr>
      <vt:lpstr>Resultados (predicción erronea)</vt:lpstr>
      <vt:lpstr>Resultados (predicción errónea)</vt:lpstr>
      <vt:lpstr>Demo Funcional</vt:lpstr>
      <vt:lpstr>Conclusiones</vt:lpstr>
      <vt:lpstr>Conclusiones </vt:lpstr>
      <vt:lpstr>Experiencias de aprendizaje</vt:lpstr>
      <vt:lpstr>Experiencias de aprendizaje</vt:lpstr>
      <vt:lpstr>“La parte más triste de estos tiempos, es que la Ciencia genera conocimiento más rápido que lo que la Sociedad adquiere sabiduria”. Asimov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2020-05-26T01:57:43Z</dcterms:created>
  <dcterms:modified xsi:type="dcterms:W3CDTF">2020-05-26T02:28:15Z</dcterms:modified>
</cp:coreProperties>
</file>